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5"/>
  </p:notesMasterIdLst>
  <p:sldIdLst>
    <p:sldId id="257" r:id="rId2"/>
    <p:sldId id="258" r:id="rId3"/>
    <p:sldId id="259" r:id="rId4"/>
    <p:sldId id="262" r:id="rId5"/>
    <p:sldId id="263" r:id="rId6"/>
    <p:sldId id="264" r:id="rId7"/>
    <p:sldId id="265" r:id="rId8"/>
    <p:sldId id="266" r:id="rId9"/>
    <p:sldId id="267" r:id="rId10"/>
    <p:sldId id="430" r:id="rId11"/>
    <p:sldId id="431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423" r:id="rId29"/>
    <p:sldId id="426" r:id="rId30"/>
    <p:sldId id="428" r:id="rId31"/>
    <p:sldId id="427" r:id="rId32"/>
    <p:sldId id="429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433" r:id="rId47"/>
    <p:sldId id="434" r:id="rId48"/>
    <p:sldId id="297" r:id="rId49"/>
    <p:sldId id="298" r:id="rId50"/>
    <p:sldId id="435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419" r:id="rId60"/>
    <p:sldId id="417" r:id="rId61"/>
    <p:sldId id="420" r:id="rId62"/>
    <p:sldId id="422" r:id="rId63"/>
    <p:sldId id="421" r:id="rId64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560"/>
    <p:restoredTop sz="82970" autoAdjust="0"/>
  </p:normalViewPr>
  <p:slideViewPr>
    <p:cSldViewPr snapToGrid="0" snapToObjects="1">
      <p:cViewPr>
        <p:scale>
          <a:sx n="145" d="100"/>
          <a:sy n="145" d="100"/>
        </p:scale>
        <p:origin x="1480" y="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90FC86-16E3-3842-A6D7-5CF7B85DB7D9}" type="datetimeFigureOut">
              <a:rPr kumimoji="1" lang="ko-Kore-KR" altLang="en-US" smtClean="0"/>
              <a:t>2022. 6. 14.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9BE9F1-4D7B-E441-B3B8-381344904CB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262214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ore-KR" altLang="en-US" dirty="0"/>
              <a:t>https://youtu.be/m3opSts9-Tc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6" name="Google Shape;12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11be1f67504_1_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g11be1f67504_1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1be1f67504_1_9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g11be1f67504_1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1be1f67504_1_10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g11be1f67504_1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11be1f67504_1_1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g11be1f67504_1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1be1f67504_1_15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g11be1f67504_1_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11be1f67504_1_16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g11be1f67504_1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11be1f67504_1_18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g11be1f67504_1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11be1f67504_1_19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g11be1f67504_1_1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11be1f67504_1_19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g11be1f67504_1_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11be1f67504_1_2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" name="Google Shape;382;g11be1f67504_1_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2" name="Google Shape;13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11be1f67504_1_26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g11be1f67504_1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11be1f67504_1_29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49" name="Google Shape;449;g11be1f67504_1_2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11be1f67504_1_30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g11be1f67504_1_3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127368a7673_0_5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127368a7673_0_5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" name="Google Shape;466;g127368a7673_0_5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25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127368a7673_0_5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2" name="Google Shape;472;g127368a7673_0_5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127368a7673_0_5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127368a7673_0_5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0" name="Google Shape;480;g127368a7673_0_5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27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129adc835c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129adc835c2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2" name="Google Shape;492;g129adc835c2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28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4913383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129adc835c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129adc835c2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2" name="Google Shape;492;g129adc835c2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33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129adc835c2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129adc835c2_0_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9" name="Google Shape;499;g129adc835c2_0_2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34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129adc835c2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129adc835c2_0_4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g129adc835c2_0_4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35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129adc835c2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129adc835c2_0_6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" name="Google Shape;526;g129adc835c2_0_6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36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129adc835c2_0_6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2" name="Google Shape;532;g129adc835c2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129adc835c2_0_7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40" name="Google Shape;540;g129adc835c2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129adc835c2_0_8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9" name="Google Shape;549;g129adc835c2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127368a7673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Google Shape;562;g127368a7673_0_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3" name="Google Shape;563;g127368a7673_0_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40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127368a7673_0_7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9" name="Google Shape;569;g127368a7673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127368a7673_0_14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9" name="Google Shape;579;g127368a7673_0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127368a7673_0_15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8" name="Google Shape;588;g127368a7673_0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127368a7673_0_17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7" name="Google Shape;597;g127368a7673_0_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127368a7673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4" name="Google Shape;604;g127368a7673_0_18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5" name="Google Shape;605;g127368a7673_0_18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ko"/>
              <a:t>45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27368a767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27368a7673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g127368a7673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ko"/>
              <a:t>4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127368a7673_0_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2" name="Google Shape;612;g127368a7673_0_19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13" name="Google Shape;613;g127368a7673_0_19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48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127368a7673_0_2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1" name="Google Shape;621;g127368a7673_0_2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2" name="Google Shape;622;g127368a7673_0_2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49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0279028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g127368a7673_0_2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7" name="Google Shape;637;g127368a7673_0_27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8" name="Google Shape;638;g127368a7673_0_27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51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127368a7673_0_27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4" name="Google Shape;644;g127368a7673_0_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127368a7673_0_28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2" name="Google Shape;652;g127368a7673_0_2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127368a7673_0_29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1" name="Google Shape;661;g127368a7673_0_2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127368a7673_0_30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2" name="Google Shape;672;g127368a7673_0_3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27368a767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27368a7673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g127368a7673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ko"/>
              <a:t>56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0993873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z="12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59</a:t>
            </a:fld>
            <a:endParaRPr lang="ko" altLang="en-US"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769828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4" name="Google Shape;68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27368a7673_0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127368a7673_0_3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g127368a7673_0_3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ko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27368a7673_0_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g127368a7673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127368a7673_0_4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g127368a7673_0_4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127368a7673_0_40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g127368a7673_0_4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27368a7673_0_47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g127368a7673_0_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B006D9-54EC-5699-5858-70FC1B691A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09FABCC-E9AB-FCBE-6A1C-B91F4E7DDE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1C1B72E-FF0E-9B72-5DB7-97955F2E5C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9E4FB15-3F04-D152-4828-34BB9C18E1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3919753-8E9B-0518-9886-B348C30514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52B28-D290-2A4B-A90A-47EAEF72A8E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7697323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D4E66A-71D0-F477-286B-474D3C7DA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F78A058-1C7A-63E4-B10F-C633FAB36F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488241F-6A3F-C8A1-A610-043A33E746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3A82D6-AD13-7382-55A7-6EFC72C031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D81F802-B0DA-C31B-013C-BCFB292BE9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52B28-D290-2A4B-A90A-47EAEF72A8E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21513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F9F0355-D35D-F1E8-2050-678F321E5E7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D408B76-41A0-3D6E-7405-85C8E34427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513ECD3-E564-3B24-9D9A-EBBD7BF059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DEC93E9-0CF3-CCDE-8A8D-4C2554183D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460B575-D794-A903-2536-5FDDA790C8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52B28-D290-2A4B-A90A-47EAEF72A8E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479828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">
  <p:cSld name="제목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0" y="1223120"/>
            <a:ext cx="12192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-2" y="3794871"/>
            <a:ext cx="12192001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18" name="Google Shape;18;p2"/>
          <p:cNvPicPr preferRelativeResize="0"/>
          <p:nvPr/>
        </p:nvPicPr>
        <p:blipFill rotWithShape="1">
          <a:blip r:embed="rId2">
            <a:alphaModFix/>
          </a:blip>
          <a:srcRect l="40230" t="65597" b="9375"/>
          <a:stretch/>
        </p:blipFill>
        <p:spPr>
          <a:xfrm>
            <a:off x="0" y="6646331"/>
            <a:ext cx="1809148" cy="1608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2"/>
          <p:cNvPicPr preferRelativeResize="0"/>
          <p:nvPr/>
        </p:nvPicPr>
        <p:blipFill rotWithShape="1">
          <a:blip r:embed="rId3">
            <a:alphaModFix/>
          </a:blip>
          <a:srcRect t="62459" b="12513"/>
          <a:stretch/>
        </p:blipFill>
        <p:spPr>
          <a:xfrm>
            <a:off x="10880202" y="6675969"/>
            <a:ext cx="1311798" cy="1608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009948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>
  <p:cSld name="1_제목 및 내용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"/>
          <p:cNvSpPr txBox="1">
            <a:spLocks noGrp="1"/>
          </p:cNvSpPr>
          <p:nvPr>
            <p:ph type="title"/>
          </p:nvPr>
        </p:nvSpPr>
        <p:spPr>
          <a:xfrm>
            <a:off x="411920" y="207747"/>
            <a:ext cx="11368160" cy="762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6"/>
          <p:cNvSpPr/>
          <p:nvPr/>
        </p:nvSpPr>
        <p:spPr>
          <a:xfrm>
            <a:off x="411920" y="207747"/>
            <a:ext cx="11368160" cy="762163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2E75B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6"/>
          <p:cNvSpPr txBox="1">
            <a:spLocks noGrp="1"/>
          </p:cNvSpPr>
          <p:nvPr>
            <p:ph type="body" idx="1"/>
          </p:nvPr>
        </p:nvSpPr>
        <p:spPr>
          <a:xfrm>
            <a:off x="411163" y="1152525"/>
            <a:ext cx="11369675" cy="560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" name="슬라이드 번호 개체 틀 5">
            <a:extLst>
              <a:ext uri="{FF2B5EF4-FFF2-40B4-BE49-F238E27FC236}">
                <a16:creationId xmlns:a16="http://schemas.microsoft.com/office/drawing/2014/main" id="{A671B26A-2EA1-4BBF-A3FF-D6288133AA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852B28-D290-2A4B-A90A-47EAEF72A8E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447890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제목 및 내용">
  <p:cSld name="1_제목 및 내용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0"/>
          <p:cNvSpPr txBox="1">
            <a:spLocks noGrp="1"/>
          </p:cNvSpPr>
          <p:nvPr>
            <p:ph type="title"/>
          </p:nvPr>
        </p:nvSpPr>
        <p:spPr>
          <a:xfrm>
            <a:off x="411920" y="207747"/>
            <a:ext cx="11368160" cy="762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0"/>
          <p:cNvSpPr/>
          <p:nvPr/>
        </p:nvSpPr>
        <p:spPr>
          <a:xfrm>
            <a:off x="411920" y="207747"/>
            <a:ext cx="11368160" cy="762163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2F549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" name="Google Shape;54;p10"/>
          <p:cNvSpPr txBox="1">
            <a:spLocks noGrp="1"/>
          </p:cNvSpPr>
          <p:nvPr>
            <p:ph type="body" idx="1"/>
          </p:nvPr>
        </p:nvSpPr>
        <p:spPr>
          <a:xfrm>
            <a:off x="411163" y="1152525"/>
            <a:ext cx="11369675" cy="5057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" name="슬라이드 번호 개체 틀 5">
            <a:extLst>
              <a:ext uri="{FF2B5EF4-FFF2-40B4-BE49-F238E27FC236}">
                <a16:creationId xmlns:a16="http://schemas.microsoft.com/office/drawing/2014/main" id="{0C9FAF0D-D58C-4E59-BFD0-E4F0D1B5DF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852B28-D290-2A4B-A90A-47EAEF72A8E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9135197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1920" y="207747"/>
            <a:ext cx="11368160" cy="762163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20" name="모서리가 둥근 직사각형 19"/>
          <p:cNvSpPr/>
          <p:nvPr userDrawn="1"/>
        </p:nvSpPr>
        <p:spPr>
          <a:xfrm>
            <a:off x="411920" y="207747"/>
            <a:ext cx="11368160" cy="762163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0"/>
          </p:nvPr>
        </p:nvSpPr>
        <p:spPr>
          <a:xfrm>
            <a:off x="411163" y="1152525"/>
            <a:ext cx="11369675" cy="505777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슬라이드 번호 개체 틀 5">
            <a:extLst>
              <a:ext uri="{FF2B5EF4-FFF2-40B4-BE49-F238E27FC236}">
                <a16:creationId xmlns:a16="http://schemas.microsoft.com/office/drawing/2014/main" id="{667163B8-59D1-4374-99AF-85635779C2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852B28-D290-2A4B-A90A-47EAEF72A8E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5847418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종료">
  <p:cSld name="종료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"/>
          <p:cNvSpPr/>
          <p:nvPr/>
        </p:nvSpPr>
        <p:spPr>
          <a:xfrm>
            <a:off x="0" y="2767280"/>
            <a:ext cx="12191999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 &amp; A</a:t>
            </a:r>
            <a:endParaRPr sz="8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662388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6232C7-C25F-796E-154F-1BB749598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B4D1320-8F56-7A31-6D7F-F47912552C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59D13E7-CEF5-21F4-B822-FBF55F6152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742D3F4-1EBF-0FD1-205E-0288DE63EB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1F026F2-6E7F-E17C-A5B6-DCD250A05D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52B28-D290-2A4B-A90A-47EAEF72A8E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7778119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D46E9D-27E4-9695-AA65-2E9BBB2478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8DD4CFC-F457-CB63-8D35-A1B1A0F4FA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E3611B3-BF5D-AC14-CB1A-8DF72F6B3C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1AA5F74-BEB7-2E57-9929-6D10B40D3F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B2B52E-6835-04D1-A858-05B0DD83CA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52B28-D290-2A4B-A90A-47EAEF72A8E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0409154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41EFEC-F58F-BEA9-042E-C4E1BEA82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C0A4B45-7FD2-D7EA-32FD-8A39B896EB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D6A0E51-56EA-179A-B913-1F34F84784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ACD5694-387E-6B33-2E0A-A7799F4F12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CA0159F-41C8-82F2-4BFE-CD7A9738D9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D4332F8-62BB-6D55-0E05-D10FF4638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52B28-D290-2A4B-A90A-47EAEF72A8E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287176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7E82CB-5F1B-C4CB-EB82-A71531D27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6C35649-F216-CBEC-B792-589CC9A5AB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DF65AB6-D9CF-66BC-E3D2-D59D6F3F28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E7A7F2A-637F-F885-185E-854A5C7BA36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7BC5D92-7D51-FD4C-8207-45EF80841A7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4EB40D6-0ED4-BBAF-D3CB-A78BAABC7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DFC74CC-6386-3CF3-E14A-BB5255883E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F03007B-47E4-FEE2-E7BD-CD3DEBD37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52B28-D290-2A4B-A90A-47EAEF72A8E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39299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6BAE54-CCAC-A101-E933-E3D2A0BC11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F9E11CF-CF21-6B24-8CD7-0C665C3ECA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3836C09-2231-2E39-67AA-D5AB769077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9A3BA3D-3118-578F-49DE-077EA039C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52B28-D290-2A4B-A90A-47EAEF72A8E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0614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6846627-D071-102E-BB76-5B67B1B57F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740858A-0D39-5CD8-58F9-7FD08A4E43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D9296BB-DE91-7551-7D22-BFB789C4B6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52B28-D290-2A4B-A90A-47EAEF72A8E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498774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6C1F83-7F49-EBF5-7B07-5A549F461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2497BCE-0FAF-8977-5B58-A85590D133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47A4BE1-A51F-83E4-BE39-F864E123CC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4C45D10-FA23-DD9D-399B-D6814E96CB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2296A2A-4140-8614-DB03-1488195B2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AF888E9-4D96-E01F-C4F2-66FA517FA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52B28-D290-2A4B-A90A-47EAEF72A8E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555484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96F9AC-1D8B-3624-F702-36EA710E70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13ED21B-848F-A388-F9AF-75A0BFB93CB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552DE4D-D271-6C88-3304-77B12C842A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6D2FC63-72E7-BFEE-2C2E-A60302BB2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BAB80A7-2AE8-3F4C-5116-F4C419829A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F400917-DA26-0E53-6981-6327C56AE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52B28-D290-2A4B-A90A-47EAEF72A8E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80056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0821169-CD8A-0889-9271-E86E4279E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46D7F72-7787-E979-F14C-2116B9EC91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68EBE7D-8AB8-4E63-7BAB-01624CDA9C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646C9D1-9650-E972-C352-15A324A55B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7A92EBA-C093-143C-8730-F41975789B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852B28-D290-2A4B-A90A-47EAEF72A8E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203669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43.png"/><Relationship Id="rId4" Type="http://schemas.openxmlformats.org/officeDocument/2006/relationships/image" Target="../media/image4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7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7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0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3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0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6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7" Type="http://schemas.openxmlformats.org/officeDocument/2006/relationships/image" Target="../media/image9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Relationship Id="rId9" Type="http://schemas.openxmlformats.org/officeDocument/2006/relationships/image" Target="../media/image98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5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2"/>
          <p:cNvSpPr txBox="1">
            <a:spLocks noGrp="1"/>
          </p:cNvSpPr>
          <p:nvPr>
            <p:ph type="ctrTitle"/>
          </p:nvPr>
        </p:nvSpPr>
        <p:spPr>
          <a:xfrm>
            <a:off x="0" y="1255058"/>
            <a:ext cx="12192000" cy="2339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/>
            <a:r>
              <a:rPr lang="ko-KR" altLang="en-US" sz="3600" b="1" dirty="0"/>
              <a:t>미래컴퓨팅 환경에 대비한 계산 복잡도 기반 </a:t>
            </a:r>
            <a:br>
              <a:rPr lang="en-US" altLang="ko-KR" sz="3600" b="1" dirty="0"/>
            </a:br>
            <a:br>
              <a:rPr lang="en-US" altLang="ko-KR" sz="3600" b="1" dirty="0"/>
            </a:br>
            <a:r>
              <a:rPr lang="en-US" altLang="ko-KR" sz="3600" b="1" dirty="0">
                <a:solidFill>
                  <a:schemeClr val="accent1"/>
                </a:solidFill>
              </a:rPr>
              <a:t>(</a:t>
            </a:r>
            <a:r>
              <a:rPr lang="ko-KR" altLang="en-US" sz="3600" b="1" dirty="0">
                <a:solidFill>
                  <a:schemeClr val="accent1"/>
                </a:solidFill>
              </a:rPr>
              <a:t>코드기반</a:t>
            </a:r>
            <a:r>
              <a:rPr lang="en-US" altLang="ko-KR" sz="3600" b="1" dirty="0">
                <a:solidFill>
                  <a:schemeClr val="accent1"/>
                </a:solidFill>
              </a:rPr>
              <a:t>)</a:t>
            </a:r>
            <a:r>
              <a:rPr lang="en-US" altLang="ko-KR" sz="3600" b="1" dirty="0"/>
              <a:t> </a:t>
            </a:r>
            <a:r>
              <a:rPr lang="ko-KR" altLang="en-US" sz="3600" b="1" dirty="0"/>
              <a:t>암호 안전성 검증 기술개발</a:t>
            </a:r>
            <a:endParaRPr sz="7200" b="1" dirty="0"/>
          </a:p>
        </p:txBody>
      </p:sp>
      <p:sp>
        <p:nvSpPr>
          <p:cNvPr id="129" name="Google Shape;129;p22"/>
          <p:cNvSpPr txBox="1">
            <a:spLocks noGrp="1"/>
          </p:cNvSpPr>
          <p:nvPr>
            <p:ph type="subTitle" idx="1"/>
          </p:nvPr>
        </p:nvSpPr>
        <p:spPr>
          <a:xfrm>
            <a:off x="-2" y="3794871"/>
            <a:ext cx="12192001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ko-KR" altLang="en-US" b="1" dirty="0" err="1">
                <a:solidFill>
                  <a:schemeClr val="accent1"/>
                </a:solidFill>
              </a:rPr>
              <a:t>장경배</a:t>
            </a:r>
            <a:r>
              <a:rPr lang="en-US" altLang="ko-KR" b="1" dirty="0">
                <a:solidFill>
                  <a:schemeClr val="accent1"/>
                </a:solidFill>
              </a:rPr>
              <a:t>, </a:t>
            </a:r>
            <a:r>
              <a:rPr lang="ko-KR" altLang="en-US" b="1" dirty="0" err="1">
                <a:solidFill>
                  <a:schemeClr val="accent1"/>
                </a:solidFill>
              </a:rPr>
              <a:t>송경주</a:t>
            </a:r>
            <a:r>
              <a:rPr lang="en-US" altLang="ko-KR" b="1" dirty="0">
                <a:solidFill>
                  <a:schemeClr val="accent1"/>
                </a:solidFill>
              </a:rPr>
              <a:t>, </a:t>
            </a:r>
            <a:r>
              <a:rPr lang="ko-KR" altLang="en-US" b="1" dirty="0">
                <a:solidFill>
                  <a:schemeClr val="accent1"/>
                </a:solidFill>
              </a:rPr>
              <a:t>양유진</a:t>
            </a:r>
            <a:r>
              <a:rPr lang="en-US" altLang="ko-KR" b="1" dirty="0">
                <a:solidFill>
                  <a:schemeClr val="accent1"/>
                </a:solidFill>
              </a:rPr>
              <a:t>, </a:t>
            </a:r>
            <a:r>
              <a:rPr lang="ko-KR" altLang="en-US" b="1" dirty="0" err="1">
                <a:solidFill>
                  <a:schemeClr val="accent1"/>
                </a:solidFill>
              </a:rPr>
              <a:t>서화정</a:t>
            </a:r>
            <a:endParaRPr b="1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23;p32">
            <a:extLst>
              <a:ext uri="{FF2B5EF4-FFF2-40B4-BE49-F238E27FC236}">
                <a16:creationId xmlns:a16="http://schemas.microsoft.com/office/drawing/2014/main" id="{EA8DEFAD-F422-D97B-1374-1D73DC4F717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1920" y="207747"/>
            <a:ext cx="11368200" cy="7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 altLang="ko" dirty="0"/>
              <a:t>Quantum I</a:t>
            </a:r>
            <a:r>
              <a:rPr lang="ko" dirty="0"/>
              <a:t>nformation Set Decoding (ISD)</a:t>
            </a:r>
            <a:endParaRPr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314273-FEDC-458A-C9E2-DB49C3F1523C}"/>
              </a:ext>
            </a:extLst>
          </p:cNvPr>
          <p:cNvSpPr txBox="1"/>
          <p:nvPr/>
        </p:nvSpPr>
        <p:spPr>
          <a:xfrm>
            <a:off x="65783" y="1124302"/>
            <a:ext cx="11629850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" altLang="ko-Kore-KR" sz="2400" b="1" dirty="0"/>
              <a:t>Overbeck–</a:t>
            </a:r>
            <a:r>
              <a:rPr kumimoji="1" lang="en" altLang="ko-Kore-KR" sz="2400" b="1" dirty="0" err="1"/>
              <a:t>Sendrier</a:t>
            </a:r>
            <a:r>
              <a:rPr kumimoji="1" lang="ko-KR" altLang="en-US" sz="2400" b="1" dirty="0"/>
              <a:t>의</a:t>
            </a:r>
            <a:r>
              <a:rPr kumimoji="1" lang="en-US" altLang="ko-KR" sz="2400" b="1" dirty="0"/>
              <a:t> QISD </a:t>
            </a:r>
            <a:r>
              <a:rPr kumimoji="1" lang="ko-KR" altLang="en-US" sz="2400" b="1" dirty="0"/>
              <a:t>분석</a:t>
            </a:r>
            <a:r>
              <a:rPr kumimoji="1" lang="en-US" altLang="ko-KR" sz="2400" b="1" dirty="0"/>
              <a:t>[</a:t>
            </a:r>
            <a:r>
              <a:rPr kumimoji="1" lang="ko-KR" altLang="en-US" sz="2400" b="1" dirty="0"/>
              <a:t>*</a:t>
            </a:r>
            <a:r>
              <a:rPr kumimoji="1" lang="en-US" altLang="ko-KR" sz="2400" b="1" dirty="0"/>
              <a:t>]</a:t>
            </a:r>
            <a:endParaRPr kumimoji="1" lang="en" altLang="ko-Kore-KR" sz="2400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" altLang="ko-Kore-KR" sz="2200" b="1" dirty="0"/>
              <a:t>Grover </a:t>
            </a:r>
            <a:r>
              <a:rPr kumimoji="1" lang="ko-KR" altLang="en-US" sz="2200" b="1" dirty="0"/>
              <a:t>알고리즘은 </a:t>
            </a:r>
            <a:r>
              <a:rPr kumimoji="1" lang="en-US" altLang="ko-KR" sz="2200" b="1" dirty="0">
                <a:solidFill>
                  <a:srgbClr val="FF0000"/>
                </a:solidFill>
              </a:rPr>
              <a:t>Information Set Decoding</a:t>
            </a:r>
            <a:r>
              <a:rPr kumimoji="1" lang="ko-KR" altLang="en-US" sz="2200" b="1" dirty="0">
                <a:solidFill>
                  <a:srgbClr val="FF0000"/>
                </a:solidFill>
              </a:rPr>
              <a:t>의 복잡도를 제곱근으로 감소시킬 수 없음</a:t>
            </a:r>
            <a:endParaRPr kumimoji="1" lang="en-US" altLang="ko-KR" sz="2200" b="1" dirty="0">
              <a:solidFill>
                <a:srgbClr val="FF0000"/>
              </a:solidFill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kumimoji="1" lang="en-US" altLang="ko-KR" sz="2200" b="1" dirty="0"/>
              <a:t>ISD</a:t>
            </a:r>
            <a:r>
              <a:rPr kumimoji="1" lang="ko-KR" altLang="en-US" sz="2200" b="1" dirty="0"/>
              <a:t>는 </a:t>
            </a:r>
            <a:r>
              <a:rPr kumimoji="1" lang="en-US" altLang="ko-KR" sz="2200" b="1" dirty="0"/>
              <a:t>divide-and-conquer</a:t>
            </a:r>
            <a:r>
              <a:rPr kumimoji="1" lang="ko-KR" altLang="en-US" sz="2200" b="1" dirty="0"/>
              <a:t> 방식</a:t>
            </a:r>
            <a:r>
              <a:rPr kumimoji="1" lang="ko-KR" altLang="en-US" sz="2200" dirty="0"/>
              <a:t>으로 볼 수 있음</a:t>
            </a:r>
            <a:r>
              <a:rPr kumimoji="1" lang="en-US" altLang="ko-KR" sz="2200" dirty="0"/>
              <a:t>.</a:t>
            </a:r>
            <a:r>
              <a:rPr kumimoji="1" lang="ko-KR" altLang="en-US" sz="2200" dirty="0"/>
              <a:t> </a:t>
            </a:r>
            <a:endParaRPr kumimoji="1" lang="en-US" altLang="ko-KR" sz="2200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kumimoji="1" lang="ko-KR" altLang="en-US" sz="2200" b="1" dirty="0"/>
              <a:t>두 번째 단계인 검색</a:t>
            </a:r>
            <a:r>
              <a:rPr kumimoji="1" lang="en-US" altLang="ko-KR" sz="2200" b="1" dirty="0"/>
              <a:t>(Gaussian)</a:t>
            </a:r>
            <a:r>
              <a:rPr kumimoji="1" lang="ko-KR" altLang="en-US" sz="2200" b="1" dirty="0"/>
              <a:t>이</a:t>
            </a:r>
            <a:r>
              <a:rPr kumimoji="1" lang="ko-KR" altLang="en-US" sz="2200" dirty="0"/>
              <a:t> </a:t>
            </a:r>
            <a:r>
              <a:rPr kumimoji="1" lang="ko-KR" altLang="en-US" sz="2200" b="1" dirty="0"/>
              <a:t>첫번째 단계인 추측</a:t>
            </a:r>
            <a:r>
              <a:rPr kumimoji="1" lang="en-US" altLang="ko-KR" sz="2200" b="1" dirty="0"/>
              <a:t>(Information Set </a:t>
            </a:r>
            <a:r>
              <a:rPr kumimoji="1" lang="ko-KR" altLang="en-US" sz="2200" b="1" dirty="0"/>
              <a:t>구성</a:t>
            </a:r>
            <a:r>
              <a:rPr kumimoji="1" lang="en-US" altLang="ko-KR" sz="2200" b="1" dirty="0"/>
              <a:t>)</a:t>
            </a:r>
            <a:r>
              <a:rPr kumimoji="1" lang="ko-KR" altLang="en-US" sz="2200" b="1" dirty="0"/>
              <a:t>에 의존</a:t>
            </a:r>
            <a:endParaRPr kumimoji="1" lang="en-US" altLang="ko-KR" sz="2200" b="1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kumimoji="1" lang="ko-KR" altLang="en-US" sz="2200" dirty="0"/>
              <a:t>따라서 </a:t>
            </a:r>
            <a:r>
              <a:rPr kumimoji="1" lang="en-US" altLang="ko-KR" sz="2200" b="1" dirty="0">
                <a:solidFill>
                  <a:srgbClr val="FF0000"/>
                </a:solidFill>
              </a:rPr>
              <a:t>Grover</a:t>
            </a:r>
            <a:r>
              <a:rPr kumimoji="1" lang="ko-KR" altLang="en-US" sz="2200" b="1" dirty="0">
                <a:solidFill>
                  <a:srgbClr val="FF0000"/>
                </a:solidFill>
              </a:rPr>
              <a:t>의 반복이 </a:t>
            </a:r>
            <a:r>
              <a:rPr kumimoji="1" lang="en-US" altLang="ko-KR" sz="2200" b="1" dirty="0">
                <a:solidFill>
                  <a:srgbClr val="FF0000"/>
                </a:solidFill>
              </a:rPr>
              <a:t>divide-and-conquer</a:t>
            </a:r>
            <a:r>
              <a:rPr kumimoji="1" lang="ko-KR" altLang="en-US" sz="2200" b="1" dirty="0">
                <a:solidFill>
                  <a:srgbClr val="FF0000"/>
                </a:solidFill>
              </a:rPr>
              <a:t>을 효과적으로 가속화 할 수 없다</a:t>
            </a:r>
            <a:r>
              <a:rPr kumimoji="1" lang="ko-KR" altLang="en-US" sz="2200" dirty="0"/>
              <a:t>고 주장</a:t>
            </a:r>
            <a:endParaRPr kumimoji="1" lang="en-US" altLang="ko-KR" sz="2200" dirty="0"/>
          </a:p>
          <a:p>
            <a:pPr lvl="1"/>
            <a:endParaRPr kumimoji="1" lang="en-US" altLang="ko-KR" b="1" dirty="0"/>
          </a:p>
          <a:p>
            <a:pPr lvl="1"/>
            <a:endParaRPr kumimoji="1" lang="en-US" altLang="ko-KR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3F14EF9-6ADE-4F99-94D8-4083D4C36835}"/>
              </a:ext>
            </a:extLst>
          </p:cNvPr>
          <p:cNvGrpSpPr/>
          <p:nvPr/>
        </p:nvGrpSpPr>
        <p:grpSpPr>
          <a:xfrm>
            <a:off x="2099441" y="3090728"/>
            <a:ext cx="7562534" cy="3305108"/>
            <a:chOff x="1048066" y="3090728"/>
            <a:chExt cx="5806743" cy="2537762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575E9BB6-5CD2-C875-325F-88241609449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48066" y="3090728"/>
              <a:ext cx="5806743" cy="2537762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5ADB30AE-CFF2-45AD-9576-21B2FEC30836}"/>
                </a:ext>
              </a:extLst>
            </p:cNvPr>
            <p:cNvSpPr/>
            <p:nvPr/>
          </p:nvSpPr>
          <p:spPr>
            <a:xfrm>
              <a:off x="3499720" y="4326719"/>
              <a:ext cx="3348511" cy="1268881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912D-4BD3-93CB-5D81-F3FDF4B06653}"/>
              </a:ext>
            </a:extLst>
          </p:cNvPr>
          <p:cNvSpPr/>
          <p:nvPr/>
        </p:nvSpPr>
        <p:spPr>
          <a:xfrm>
            <a:off x="131568" y="6434514"/>
            <a:ext cx="485487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dirty="0"/>
              <a:t>[</a:t>
            </a:r>
            <a:r>
              <a:rPr lang="ko-KR" altLang="en-US" sz="1400" dirty="0"/>
              <a:t>*</a:t>
            </a:r>
            <a:r>
              <a:rPr lang="en-US" altLang="ko-KR" sz="1400" dirty="0"/>
              <a:t>]</a:t>
            </a:r>
            <a:r>
              <a:rPr lang="ko-KR" altLang="en-US" sz="1400" dirty="0"/>
              <a:t> </a:t>
            </a:r>
            <a:r>
              <a:rPr lang="ko-Kore-KR" altLang="en-US" sz="1400" dirty="0"/>
              <a:t>R</a:t>
            </a:r>
            <a:r>
              <a:rPr lang="en-US" altLang="ko-KR" sz="1400" dirty="0"/>
              <a:t>.</a:t>
            </a:r>
            <a:r>
              <a:rPr lang="ko-Kore-KR" altLang="en-US" sz="1400" dirty="0"/>
              <a:t> Overbeck, N</a:t>
            </a:r>
            <a:r>
              <a:rPr lang="en-US" altLang="ko-Kore-KR" sz="1400" dirty="0"/>
              <a:t>.</a:t>
            </a:r>
            <a:r>
              <a:rPr lang="ko-KR" altLang="en-US" sz="1400" dirty="0"/>
              <a:t> </a:t>
            </a:r>
            <a:r>
              <a:rPr lang="ko-Kore-KR" altLang="en-US" sz="1400" dirty="0"/>
              <a:t>Sendrier, </a:t>
            </a:r>
            <a:r>
              <a:rPr lang="en-US" altLang="ko-Kore-KR" sz="1400" dirty="0"/>
              <a:t>“</a:t>
            </a:r>
            <a:r>
              <a:rPr lang="ko-Kore-KR" altLang="en-US" sz="1400" dirty="0"/>
              <a:t>Code-based cryptography</a:t>
            </a:r>
            <a:r>
              <a:rPr lang="en-US" altLang="ko-Kore-KR" sz="1400" dirty="0"/>
              <a:t>”,</a:t>
            </a:r>
            <a:r>
              <a:rPr lang="ko-KR" altLang="en-US" sz="1400" dirty="0"/>
              <a:t> </a:t>
            </a:r>
            <a:r>
              <a:rPr lang="ko-Kore-KR" altLang="en-US" sz="1400" dirty="0"/>
              <a:t>2009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4C5C20A-BDAD-4AEC-87C8-C6F54AF130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8852B28-D290-2A4B-A90A-47EAEF72A8E4}" type="slidenum">
              <a:rPr kumimoji="1" lang="ko-Kore-KR" altLang="en-US" smtClean="0"/>
              <a:t>10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342618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23;p32">
            <a:extLst>
              <a:ext uri="{FF2B5EF4-FFF2-40B4-BE49-F238E27FC236}">
                <a16:creationId xmlns:a16="http://schemas.microsoft.com/office/drawing/2014/main" id="{EA8DEFAD-F422-D97B-1374-1D73DC4F717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1920" y="207747"/>
            <a:ext cx="11368200" cy="7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 altLang="ko" dirty="0"/>
              <a:t>Quantum I</a:t>
            </a:r>
            <a:r>
              <a:rPr lang="ko" dirty="0"/>
              <a:t>nformation Set Decoding (ISD)</a:t>
            </a:r>
            <a:endParaRPr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314273-FEDC-458A-C9E2-DB49C3F1523C}"/>
              </a:ext>
            </a:extLst>
          </p:cNvPr>
          <p:cNvSpPr txBox="1"/>
          <p:nvPr/>
        </p:nvSpPr>
        <p:spPr>
          <a:xfrm>
            <a:off x="0" y="1124302"/>
            <a:ext cx="12192000" cy="3893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sz="2400" b="1" dirty="0"/>
              <a:t>Bernstein, “Grover vs McEliece”</a:t>
            </a:r>
            <a:r>
              <a:rPr kumimoji="1" lang="ko-KR" altLang="en-US" sz="2400" b="1" dirty="0"/>
              <a:t>에서의</a:t>
            </a:r>
            <a:r>
              <a:rPr kumimoji="1" lang="en-US" altLang="ko-KR" sz="2400" b="1" dirty="0"/>
              <a:t> QISD </a:t>
            </a:r>
            <a:r>
              <a:rPr kumimoji="1" lang="ko-KR" altLang="en-US" sz="2400" b="1" dirty="0"/>
              <a:t>분석</a:t>
            </a:r>
            <a:r>
              <a:rPr kumimoji="1" lang="en-US" altLang="ko-KR" sz="2400" b="1" dirty="0"/>
              <a:t>[1]</a:t>
            </a:r>
            <a:endParaRPr kumimoji="1" lang="en" altLang="ko-Kore-KR" sz="2400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" altLang="ko-Kore-KR" sz="2100" b="1" dirty="0"/>
              <a:t>Grover </a:t>
            </a:r>
            <a:r>
              <a:rPr kumimoji="1" lang="ko-KR" altLang="en-US" sz="2100" b="1" dirty="0"/>
              <a:t>알고리즘은 </a:t>
            </a:r>
            <a:r>
              <a:rPr kumimoji="1" lang="en-US" altLang="ko-KR" sz="2100" b="1" dirty="0">
                <a:solidFill>
                  <a:srgbClr val="FF0000"/>
                </a:solidFill>
              </a:rPr>
              <a:t>Information Set Decoding</a:t>
            </a:r>
            <a:r>
              <a:rPr kumimoji="1" lang="ko-KR" altLang="en-US" sz="2100" b="1" dirty="0">
                <a:solidFill>
                  <a:srgbClr val="FF0000"/>
                </a:solidFill>
              </a:rPr>
              <a:t>의 복잡도를 제곱근으로 감소시킬 수 있음</a:t>
            </a:r>
            <a:endParaRPr kumimoji="1" lang="en-US" altLang="ko-KR" sz="2100" b="1" dirty="0">
              <a:solidFill>
                <a:srgbClr val="FF000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ko-KR" altLang="en-US" sz="2100" b="1" dirty="0"/>
              <a:t>앞선 연구는 </a:t>
            </a:r>
            <a:r>
              <a:rPr kumimoji="1" lang="en-US" altLang="ko-KR" sz="2100" b="1" dirty="0"/>
              <a:t>Grover </a:t>
            </a:r>
            <a:r>
              <a:rPr kumimoji="1" lang="ko-KR" altLang="en-US" sz="2100" b="1" dirty="0"/>
              <a:t>알고리즘이 데이터 베이스 검색에 대한 가속화 알고리즘의 개념으로 알려진 것으로 인한 저자들의 잘못된 오해일 것이라 추측하고</a:t>
            </a:r>
            <a:r>
              <a:rPr kumimoji="1" lang="en-US" altLang="ko-KR" sz="2100" b="1" dirty="0"/>
              <a:t>,</a:t>
            </a:r>
            <a:r>
              <a:rPr kumimoji="1" lang="ko-KR" altLang="en-US" sz="2100" b="1" dirty="0"/>
              <a:t> 해당 논문에서는 가능하다는 것을 보임 </a:t>
            </a:r>
            <a:br>
              <a:rPr kumimoji="1" lang="en-US" altLang="ko-KR" sz="2100" b="1" dirty="0"/>
            </a:br>
            <a:r>
              <a:rPr kumimoji="1" lang="en-US" altLang="ko-KR" sz="2100" b="1" dirty="0">
                <a:sym typeface="Wingdings" pitchFamily="2" charset="2"/>
              </a:rPr>
              <a:t></a:t>
            </a:r>
            <a:r>
              <a:rPr kumimoji="1" lang="ko-KR" altLang="en-US" sz="2100" b="1" dirty="0">
                <a:sym typeface="Wingdings" pitchFamily="2" charset="2"/>
              </a:rPr>
              <a:t> </a:t>
            </a:r>
            <a:r>
              <a:rPr kumimoji="1" lang="ko-KR" altLang="en-US" sz="2100" dirty="0">
                <a:solidFill>
                  <a:schemeClr val="accent1"/>
                </a:solidFill>
                <a:sym typeface="Wingdings" pitchFamily="2" charset="2"/>
              </a:rPr>
              <a:t>하지만 설명이 구체적으로 되어 있지 않음</a:t>
            </a:r>
            <a:endParaRPr kumimoji="1" lang="en-US" altLang="ko-KR" sz="2100" dirty="0">
              <a:solidFill>
                <a:schemeClr val="accent1"/>
              </a:solidFill>
              <a:sym typeface="Wingdings" pitchFamily="2" charset="2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kumimoji="1" lang="en-US" altLang="ko-KR" sz="2100" b="1" dirty="0">
                <a:sym typeface="Wingdings" pitchFamily="2" charset="2"/>
              </a:rPr>
              <a:t>Bernstein </a:t>
            </a:r>
            <a:r>
              <a:rPr kumimoji="1" lang="ko-KR" altLang="en-US" sz="2100" b="1" dirty="0">
                <a:sym typeface="Wingdings" pitchFamily="2" charset="2"/>
              </a:rPr>
              <a:t>논문을 시작으로</a:t>
            </a:r>
            <a:r>
              <a:rPr kumimoji="1" lang="en-US" altLang="ko-KR" sz="2100" dirty="0">
                <a:sym typeface="Wingdings" pitchFamily="2" charset="2"/>
              </a:rPr>
              <a:t>,</a:t>
            </a:r>
            <a:r>
              <a:rPr kumimoji="1" lang="ko-KR" altLang="en-US" sz="2100" dirty="0">
                <a:sym typeface="Wingdings" pitchFamily="2" charset="2"/>
              </a:rPr>
              <a:t> </a:t>
            </a:r>
            <a:r>
              <a:rPr kumimoji="1" lang="en-US" altLang="ko-KR" sz="2100" b="1" dirty="0">
                <a:sym typeface="Wingdings" pitchFamily="2" charset="2"/>
              </a:rPr>
              <a:t>QISD</a:t>
            </a:r>
            <a:r>
              <a:rPr kumimoji="1" lang="ko-KR" altLang="en-US" sz="2100" b="1" dirty="0">
                <a:sym typeface="Wingdings" pitchFamily="2" charset="2"/>
              </a:rPr>
              <a:t>에 대한 논문이 소수</a:t>
            </a:r>
            <a:r>
              <a:rPr kumimoji="1" lang="ko-KR" altLang="en-US" sz="2100" dirty="0">
                <a:sym typeface="Wingdings" pitchFamily="2" charset="2"/>
              </a:rPr>
              <a:t> 발표 되었음</a:t>
            </a:r>
            <a:endParaRPr kumimoji="1" lang="en-US" altLang="ko-KR" sz="2100" dirty="0">
              <a:sym typeface="Wingdings" pitchFamily="2" charset="2"/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kumimoji="1" lang="ko-KR" altLang="en-US" sz="2100" b="1" dirty="0">
                <a:solidFill>
                  <a:srgbClr val="FF0000"/>
                </a:solidFill>
                <a:sym typeface="Wingdings" pitchFamily="2" charset="2"/>
              </a:rPr>
              <a:t>하지만 모두 이론적인 레벨</a:t>
            </a:r>
            <a:endParaRPr kumimoji="1" lang="en-US" altLang="ko-KR" sz="2100" b="1" dirty="0">
              <a:solidFill>
                <a:srgbClr val="FF0000"/>
              </a:solidFill>
              <a:sym typeface="Wingdings" pitchFamily="2" charset="2"/>
            </a:endParaRPr>
          </a:p>
          <a:p>
            <a:pPr lvl="1"/>
            <a:endParaRPr kumimoji="1" lang="en-US" altLang="ko-KR" sz="2100" dirty="0"/>
          </a:p>
          <a:p>
            <a:pPr lvl="1"/>
            <a:endParaRPr kumimoji="1" lang="en-US" altLang="ko-KR" sz="2200" dirty="0"/>
          </a:p>
          <a:p>
            <a:pPr lvl="1"/>
            <a:endParaRPr kumimoji="1" lang="en-US" altLang="ko-KR" b="1" dirty="0"/>
          </a:p>
          <a:p>
            <a:pPr lvl="1"/>
            <a:endParaRPr kumimoji="1" lang="en-US" altLang="ko-KR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912D-4BD3-93CB-5D81-F3FDF4B06653}"/>
              </a:ext>
            </a:extLst>
          </p:cNvPr>
          <p:cNvSpPr/>
          <p:nvPr/>
        </p:nvSpPr>
        <p:spPr>
          <a:xfrm>
            <a:off x="65783" y="6334780"/>
            <a:ext cx="1111094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dirty="0"/>
              <a:t>[1] D. J. Bernstein, “Grover vs. McEliece”, PQCrypto</a:t>
            </a:r>
            <a:r>
              <a:rPr lang="en-US" altLang="ko-KR" sz="1400" dirty="0"/>
              <a:t>,</a:t>
            </a:r>
            <a:r>
              <a:rPr lang="ko-KR" altLang="en-US" sz="1400" dirty="0"/>
              <a:t> </a:t>
            </a:r>
            <a:r>
              <a:rPr lang="en-US" altLang="ko-KR" sz="1400" dirty="0"/>
              <a:t>2010</a:t>
            </a:r>
            <a:endParaRPr lang="en-US" altLang="ko-Kore-KR" sz="1400" dirty="0"/>
          </a:p>
          <a:p>
            <a:r>
              <a:rPr lang="en-US" altLang="ko-Kore-KR" sz="1400" dirty="0"/>
              <a:t>[</a:t>
            </a:r>
            <a:r>
              <a:rPr lang="en-US" altLang="ko-KR" sz="1400" dirty="0"/>
              <a:t>2]</a:t>
            </a:r>
            <a:r>
              <a:rPr lang="ko-KR" altLang="en-US" sz="1400" dirty="0"/>
              <a:t> </a:t>
            </a:r>
            <a:r>
              <a:rPr lang="en" altLang="ko-KR" sz="1400" dirty="0"/>
              <a:t>G</a:t>
            </a:r>
            <a:r>
              <a:rPr lang="en-US" altLang="ko-KR" sz="1400" dirty="0"/>
              <a:t>.</a:t>
            </a:r>
            <a:r>
              <a:rPr lang="en" altLang="ko-KR" sz="1400" dirty="0"/>
              <a:t> </a:t>
            </a:r>
            <a:r>
              <a:rPr lang="en" altLang="ko-KR" sz="1400" dirty="0" err="1"/>
              <a:t>Kachigar</a:t>
            </a:r>
            <a:r>
              <a:rPr lang="ko-KR" altLang="en-US" sz="1400" dirty="0"/>
              <a:t> </a:t>
            </a:r>
            <a:r>
              <a:rPr lang="en-US" altLang="ko-KR" sz="1400" dirty="0"/>
              <a:t>et al. </a:t>
            </a:r>
            <a:r>
              <a:rPr lang="en-US" altLang="ko-Kore-KR" sz="1400" dirty="0"/>
              <a:t>“Quantum Information Set Decoding”,</a:t>
            </a:r>
            <a:r>
              <a:rPr lang="ko-KR" altLang="en-US" sz="1400" dirty="0"/>
              <a:t> </a:t>
            </a:r>
            <a:r>
              <a:rPr lang="en" altLang="ko-KR" sz="1400" dirty="0"/>
              <a:t>Cryptography and Security (</a:t>
            </a:r>
            <a:r>
              <a:rPr lang="en" altLang="ko-KR" sz="1400" dirty="0" err="1"/>
              <a:t>cs.CR</a:t>
            </a:r>
            <a:r>
              <a:rPr lang="en" altLang="ko-KR" sz="1400" dirty="0"/>
              <a:t>); Quantum Physics</a:t>
            </a:r>
            <a:r>
              <a:rPr lang="en-US" altLang="ko-Kore-KR" sz="1400" dirty="0"/>
              <a:t>, 2017</a:t>
            </a:r>
            <a:endParaRPr lang="ko-Kore-KR" altLang="en-US" sz="14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2650556-4DEE-4F27-32BA-4E28165B13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7431" y="3638020"/>
            <a:ext cx="3662507" cy="135140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B22357B-3A26-D045-7B8B-CFDB061D18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0387" y="5114125"/>
            <a:ext cx="7570273" cy="109769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86F92DCA-68A2-52C5-8A6D-E8CAB652D2E2}"/>
              </a:ext>
            </a:extLst>
          </p:cNvPr>
          <p:cNvSpPr/>
          <p:nvPr/>
        </p:nvSpPr>
        <p:spPr>
          <a:xfrm>
            <a:off x="7012590" y="5171697"/>
            <a:ext cx="2591898" cy="96596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2A50D09-8BD5-6475-3C92-C1434D02B582}"/>
              </a:ext>
            </a:extLst>
          </p:cNvPr>
          <p:cNvSpPr/>
          <p:nvPr/>
        </p:nvSpPr>
        <p:spPr>
          <a:xfrm>
            <a:off x="5309879" y="3661623"/>
            <a:ext cx="2353977" cy="127876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E3385384-9613-13D7-6B28-4E78AC5E44A9}"/>
              </a:ext>
            </a:extLst>
          </p:cNvPr>
          <p:cNvCxnSpPr/>
          <p:nvPr/>
        </p:nvCxnSpPr>
        <p:spPr>
          <a:xfrm>
            <a:off x="7719938" y="4637784"/>
            <a:ext cx="476770" cy="47634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AE79037-2CA6-CF71-AFDF-44389C03A285}"/>
              </a:ext>
            </a:extLst>
          </p:cNvPr>
          <p:cNvSpPr txBox="1"/>
          <p:nvPr/>
        </p:nvSpPr>
        <p:spPr>
          <a:xfrm>
            <a:off x="7958323" y="4542564"/>
            <a:ext cx="157447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500" b="1" dirty="0">
                <a:solidFill>
                  <a:srgbClr val="FF0000"/>
                </a:solidFill>
              </a:rPr>
              <a:t>제곱근만큼</a:t>
            </a:r>
            <a:r>
              <a:rPr kumimoji="1" lang="ko-KR" altLang="en-US" sz="1500" b="1" dirty="0">
                <a:solidFill>
                  <a:srgbClr val="FF0000"/>
                </a:solidFill>
              </a:rPr>
              <a:t> 감소</a:t>
            </a:r>
            <a:endParaRPr kumimoji="1" lang="ko-Kore-KR" altLang="en-US" sz="1500" b="1" dirty="0">
              <a:solidFill>
                <a:srgbClr val="FF0000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708A0F5-55F2-8E9E-853B-8A887B0B89E4}"/>
              </a:ext>
            </a:extLst>
          </p:cNvPr>
          <p:cNvSpPr/>
          <p:nvPr/>
        </p:nvSpPr>
        <p:spPr>
          <a:xfrm>
            <a:off x="7663856" y="3583904"/>
            <a:ext cx="4411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dirty="0">
                <a:sym typeface="Wingdings" pitchFamily="2" charset="2"/>
              </a:rPr>
              <a:t>[2]</a:t>
            </a:r>
            <a:endParaRPr lang="ko-Kore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84B431E-4431-D10C-A87C-EC8BC6DF1EB2}"/>
              </a:ext>
            </a:extLst>
          </p:cNvPr>
          <p:cNvSpPr/>
          <p:nvPr/>
        </p:nvSpPr>
        <p:spPr>
          <a:xfrm>
            <a:off x="9604488" y="5075248"/>
            <a:ext cx="4411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dirty="0">
                <a:sym typeface="Wingdings" pitchFamily="2" charset="2"/>
              </a:rPr>
              <a:t>[2]</a:t>
            </a:r>
            <a:endParaRPr lang="ko-Kore-KR" altLang="en-US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B543391-F5DC-4F7C-8A4E-DED440EF61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8852B28-D290-2A4B-A90A-47EAEF72A8E4}" type="slidenum">
              <a:rPr kumimoji="1" lang="ko-Kore-KR" altLang="en-US" smtClean="0"/>
              <a:t>11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1799438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3"/>
          <p:cNvSpPr/>
          <p:nvPr/>
        </p:nvSpPr>
        <p:spPr>
          <a:xfrm>
            <a:off x="6953186" y="4204676"/>
            <a:ext cx="4599300" cy="12003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l="-548" b="-4118"/>
            </a:stretch>
          </a:blipFill>
          <a:ln w="127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234" name="Google Shape;234;p33"/>
          <p:cNvSpPr txBox="1"/>
          <p:nvPr/>
        </p:nvSpPr>
        <p:spPr>
          <a:xfrm>
            <a:off x="8293576" y="4478075"/>
            <a:ext cx="942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Secret</a:t>
            </a:r>
            <a:endParaRPr sz="1800" b="1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Google Shape;235;p33"/>
          <p:cNvSpPr txBox="1">
            <a:spLocks noGrp="1"/>
          </p:cNvSpPr>
          <p:nvPr>
            <p:ph type="title"/>
          </p:nvPr>
        </p:nvSpPr>
        <p:spPr>
          <a:xfrm>
            <a:off x="411920" y="207747"/>
            <a:ext cx="11368200" cy="7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ko" dirty="0"/>
              <a:t>Quantum Information Set Decoding</a:t>
            </a:r>
            <a:endParaRPr b="1" dirty="0">
              <a:solidFill>
                <a:srgbClr val="2E75B5"/>
              </a:solidFill>
            </a:endParaRPr>
          </a:p>
        </p:txBody>
      </p:sp>
      <p:sp>
        <p:nvSpPr>
          <p:cNvPr id="236" name="Google Shape;236;p33"/>
          <p:cNvSpPr txBox="1"/>
          <p:nvPr/>
        </p:nvSpPr>
        <p:spPr>
          <a:xfrm>
            <a:off x="340700" y="1142750"/>
            <a:ext cx="9772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7" name="Google Shape;237;p33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442688" y="1142750"/>
                <a:ext cx="11369700" cy="560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rmAutofit/>
              </a:bodyPr>
              <a:lstStyle/>
              <a:p>
                <a:pPr marL="228600" lvl="0" indent="-2540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SzPts val="2200"/>
                  <a:buChar char="•"/>
                </a:pPr>
                <a:r>
                  <a:rPr lang="ko" sz="2200" b="1" dirty="0">
                    <a:latin typeface="Arial"/>
                    <a:ea typeface="Arial"/>
                    <a:cs typeface="Arial"/>
                    <a:sym typeface="Arial"/>
                  </a:rPr>
                  <a:t> 제일</a:t>
                </a:r>
                <a:r>
                  <a:rPr lang="ko" sz="2200" b="1" dirty="0"/>
                  <a:t> </a:t>
                </a:r>
                <a:r>
                  <a:rPr lang="ko" sz="2200" b="1" dirty="0">
                    <a:latin typeface="Arial"/>
                    <a:ea typeface="Arial"/>
                    <a:cs typeface="Arial"/>
                    <a:sym typeface="Arial"/>
                  </a:rPr>
                  <a:t>먼저</a:t>
                </a:r>
                <a:r>
                  <a:rPr lang="ko" sz="2200" b="1" dirty="0"/>
                  <a:t> 필요한 것은 중첩 상태의 Input</a:t>
                </a:r>
                <a:endParaRPr sz="2200" b="1" dirty="0"/>
              </a:p>
              <a:p>
                <a:pPr marL="685800" lvl="1" indent="-2540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SzPts val="2200"/>
                  <a:buChar char="•"/>
                </a:pPr>
                <a:r>
                  <a:rPr lang="ko" sz="2200" b="1" dirty="0">
                    <a:latin typeface="Arial"/>
                    <a:ea typeface="Arial"/>
                    <a:cs typeface="Arial"/>
                    <a:sym typeface="Arial"/>
                  </a:rPr>
                  <a:t>공개키</a:t>
                </a:r>
                <a:r>
                  <a:rPr lang="ko" sz="2200" b="1" dirty="0"/>
                  <a:t> </a:t>
                </a:r>
                <a14:m>
                  <m:oMath xmlns:m="http://schemas.openxmlformats.org/officeDocument/2006/math">
                    <m:r>
                      <a:rPr lang="ko" altLang="en-US" sz="2200" b="1" i="1" dirty="0" smtClean="0">
                        <a:latin typeface="Cambria Math" panose="02040503050406030204" pitchFamily="18" charset="0"/>
                        <a:ea typeface="Arial"/>
                        <a:cs typeface="Arial"/>
                        <a:sym typeface="Arial"/>
                      </a:rPr>
                      <m:t>𝑯</m:t>
                    </m:r>
                  </m:oMath>
                </a14:m>
                <a:r>
                  <a:rPr lang="ko" sz="2200" b="1" i="1" dirty="0">
                    <a:latin typeface="Arial"/>
                    <a:ea typeface="Arial"/>
                    <a:cs typeface="Arial"/>
                    <a:sym typeface="Arial"/>
                  </a:rPr>
                  <a:t> </a:t>
                </a:r>
                <a:r>
                  <a:rPr lang="ko" sz="2200" b="1" dirty="0">
                    <a:latin typeface="Arial"/>
                    <a:ea typeface="Arial"/>
                    <a:cs typeface="Arial"/>
                    <a:sym typeface="Arial"/>
                  </a:rPr>
                  <a:t>에서 (</a:t>
                </a:r>
                <a14:m>
                  <m:oMath xmlns:m="http://schemas.openxmlformats.org/officeDocument/2006/math">
                    <m:r>
                      <a:rPr lang="ko" altLang="en-US" sz="2200" b="1" i="1" dirty="0" smtClean="0">
                        <a:latin typeface="Cambria Math" panose="02040503050406030204" pitchFamily="18" charset="0"/>
                        <a:ea typeface="Arial"/>
                        <a:cs typeface="Arial"/>
                        <a:sym typeface="Arial"/>
                      </a:rPr>
                      <m:t>𝒏</m:t>
                    </m:r>
                    <m:r>
                      <a:rPr lang="ko" altLang="en-US" sz="2200" b="1" i="1" dirty="0" smtClean="0">
                        <a:latin typeface="Cambria Math" panose="02040503050406030204" pitchFamily="18" charset="0"/>
                        <a:ea typeface="Arial"/>
                        <a:cs typeface="Arial"/>
                        <a:sym typeface="Arial"/>
                      </a:rPr>
                      <m:t>−</m:t>
                    </m:r>
                    <m:r>
                      <a:rPr lang="ko" altLang="en-US" sz="2200" b="1" i="1" dirty="0" smtClean="0">
                        <a:latin typeface="Cambria Math" panose="02040503050406030204" pitchFamily="18" charset="0"/>
                        <a:ea typeface="Arial"/>
                        <a:cs typeface="Arial"/>
                        <a:sym typeface="Arial"/>
                      </a:rPr>
                      <m:t>𝒌</m:t>
                    </m:r>
                  </m:oMath>
                </a14:m>
                <a:r>
                  <a:rPr lang="ko" sz="2200" b="1" dirty="0">
                    <a:latin typeface="Arial"/>
                    <a:ea typeface="Arial"/>
                    <a:cs typeface="Arial"/>
                    <a:sym typeface="Arial"/>
                  </a:rPr>
                  <a:t>)</a:t>
                </a:r>
                <a:r>
                  <a:rPr lang="ko" sz="2200" b="1" dirty="0"/>
                  <a:t> Columns</a:t>
                </a:r>
                <a:r>
                  <a:rPr lang="ko" sz="2200" b="1" dirty="0">
                    <a:latin typeface="Arial"/>
                    <a:ea typeface="Arial"/>
                    <a:cs typeface="Arial"/>
                    <a:sym typeface="Arial"/>
                  </a:rPr>
                  <a:t>을 선택하는 모든 경우의 수를 가지고 있는</a:t>
                </a:r>
                <a:r>
                  <a:rPr lang="en-US" altLang="ko" sz="2200" b="1" dirty="0">
                    <a:latin typeface="Arial"/>
                    <a:ea typeface="Arial"/>
                    <a:cs typeface="Arial"/>
                    <a:sym typeface="Arial"/>
                  </a:rPr>
                  <a:t> </a:t>
                </a:r>
                <a:endParaRPr sz="2200" b="1" dirty="0"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22860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2200" b="1" dirty="0">
                    <a:latin typeface="Arial"/>
                    <a:ea typeface="Arial"/>
                    <a:cs typeface="Arial"/>
                    <a:sym typeface="Arial"/>
                  </a:rPr>
                  <a:t> 	   </a:t>
                </a:r>
                <a:r>
                  <a:rPr lang="ko" sz="2200" b="1" dirty="0"/>
                  <a:t>중첩 상</a:t>
                </a:r>
                <a:r>
                  <a:rPr lang="ko" altLang="en-US" sz="2200" b="1" dirty="0"/>
                  <a:t>태</a:t>
                </a:r>
                <a:r>
                  <a:rPr lang="ko" sz="2200" b="1" dirty="0"/>
                  <a:t>의	</a:t>
                </a:r>
                <a:r>
                  <a:rPr lang="ko-KR" altLang="en-US" sz="2200" b="1" dirty="0"/>
                  <a:t>             </a:t>
                </a:r>
                <a:r>
                  <a:rPr lang="ko" sz="2200" b="1" dirty="0"/>
                  <a:t> </a:t>
                </a:r>
                <a:r>
                  <a:rPr lang="ko" altLang="en-US" sz="2200" b="1" dirty="0"/>
                  <a:t> </a:t>
                </a:r>
                <a:r>
                  <a:rPr lang="ko-KR" altLang="en-US" sz="2200" b="1" dirty="0"/>
                  <a:t> </a:t>
                </a:r>
                <a:r>
                  <a:rPr lang="ko" sz="2200" b="1" dirty="0">
                    <a:latin typeface="Arial"/>
                    <a:ea typeface="Arial"/>
                    <a:cs typeface="Arial"/>
                    <a:sym typeface="Arial"/>
                  </a:rPr>
                  <a:t>를</a:t>
                </a:r>
                <a:r>
                  <a:rPr lang="en-US" altLang="ko-KR" sz="2200" b="1" dirty="0">
                    <a:latin typeface="Arial"/>
                    <a:ea typeface="Arial"/>
                    <a:cs typeface="Arial"/>
                    <a:sym typeface="Arial"/>
                  </a:rPr>
                  <a:t> </a:t>
                </a:r>
                <a:r>
                  <a:rPr lang="ko" sz="2200" b="1" dirty="0">
                    <a:latin typeface="Arial"/>
                    <a:ea typeface="Arial"/>
                    <a:cs typeface="Arial"/>
                    <a:sym typeface="Arial"/>
                  </a:rPr>
                  <a:t>구성할 수 있어야 함</a:t>
                </a:r>
                <a:endParaRPr sz="2200" b="1" dirty="0"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228600" lvl="0" indent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200" b="1" dirty="0"/>
              </a:p>
              <a:p>
                <a:pPr marL="228600" lvl="0" indent="-25400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SzPts val="2200"/>
                  <a:buChar char="•"/>
                </a:pPr>
                <a:r>
                  <a:rPr lang="ko" sz="2200" b="1" dirty="0">
                    <a:latin typeface="Arial"/>
                    <a:ea typeface="Arial"/>
                    <a:cs typeface="Arial"/>
                    <a:sym typeface="Arial"/>
                  </a:rPr>
                  <a:t>    	 </a:t>
                </a:r>
                <a:r>
                  <a:rPr lang="ko" altLang="en-US" sz="2200" b="1" dirty="0">
                    <a:latin typeface="Arial"/>
                    <a:ea typeface="Arial"/>
                    <a:cs typeface="Arial"/>
                    <a:sym typeface="Arial"/>
                  </a:rPr>
                  <a:t> </a:t>
                </a:r>
                <a:r>
                  <a:rPr lang="ko-KR" altLang="en-US" sz="2200" b="1" dirty="0">
                    <a:latin typeface="Arial"/>
                    <a:ea typeface="Arial"/>
                    <a:cs typeface="Arial"/>
                    <a:sym typeface="Arial"/>
                  </a:rPr>
                  <a:t>    </a:t>
                </a:r>
                <a:r>
                  <a:rPr lang="ko" sz="2200" b="1" dirty="0">
                    <a:latin typeface="Arial"/>
                    <a:ea typeface="Arial"/>
                    <a:cs typeface="Arial"/>
                    <a:sym typeface="Arial"/>
                  </a:rPr>
                  <a:t>이</a:t>
                </a:r>
                <a:r>
                  <a:rPr lang="ko" sz="2200" b="1" dirty="0"/>
                  <a:t> 준비된다면, ISD 알고리즘의 수식을 양자 회로로 구현하여 적용 </a:t>
                </a:r>
                <a:r>
                  <a:rPr lang="ko" sz="2200" b="1" dirty="0">
                    <a:latin typeface="Arial"/>
                    <a:ea typeface="Arial"/>
                    <a:cs typeface="Arial"/>
                    <a:sym typeface="Arial"/>
                  </a:rPr>
                  <a:t>만</a:t>
                </a:r>
                <a:r>
                  <a:rPr lang="ko" sz="2200" b="1" dirty="0"/>
                  <a:t> </a:t>
                </a:r>
                <a:r>
                  <a:rPr lang="ko" sz="2200" b="1" dirty="0">
                    <a:latin typeface="Arial"/>
                    <a:ea typeface="Arial"/>
                    <a:cs typeface="Arial"/>
                    <a:sym typeface="Arial"/>
                  </a:rPr>
                  <a:t>하면 됨</a:t>
                </a:r>
                <a:endParaRPr sz="2200" b="1" dirty="0"/>
              </a:p>
            </p:txBody>
          </p:sp>
        </mc:Choice>
        <mc:Fallback xmlns="">
          <p:sp>
            <p:nvSpPr>
              <p:cNvPr id="237" name="Google Shape;237;p33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42688" y="1142750"/>
                <a:ext cx="11369700" cy="5604000"/>
              </a:xfrm>
              <a:prstGeom prst="rect">
                <a:avLst/>
              </a:prstGeom>
              <a:blipFill>
                <a:blip r:embed="rId4"/>
                <a:stretch>
                  <a:fillRect l="-643" t="-43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38" name="Google Shape;238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96601" y="1985043"/>
            <a:ext cx="1075800" cy="32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2466" y="2608511"/>
            <a:ext cx="1075800" cy="32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16800" y="3505200"/>
            <a:ext cx="5495921" cy="235107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624614B-4235-495F-8C94-31CE9DD621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8852B28-D290-2A4B-A90A-47EAEF72A8E4}" type="slidenum">
              <a:rPr kumimoji="1" lang="ko-Kore-KR" altLang="en-US" smtClean="0"/>
              <a:t>12</a:t>
            </a:fld>
            <a:endParaRPr kumimoji="1" lang="ko-Kore-KR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4"/>
          <p:cNvSpPr txBox="1"/>
          <p:nvPr/>
        </p:nvSpPr>
        <p:spPr>
          <a:xfrm>
            <a:off x="2532052" y="4305779"/>
            <a:ext cx="2489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4-bit Vector (Weight = 2)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" name="Google Shape;246;p34"/>
          <p:cNvSpPr txBox="1">
            <a:spLocks noGrp="1"/>
          </p:cNvSpPr>
          <p:nvPr>
            <p:ph type="title"/>
          </p:nvPr>
        </p:nvSpPr>
        <p:spPr>
          <a:xfrm>
            <a:off x="411920" y="207747"/>
            <a:ext cx="11368200" cy="7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/>
            <a:r>
              <a:rPr lang="ko" dirty="0"/>
              <a:t>Quantum Information Set Decoding</a:t>
            </a:r>
            <a:endParaRPr b="1" dirty="0">
              <a:solidFill>
                <a:srgbClr val="2E75B5"/>
              </a:solidFill>
            </a:endParaRPr>
          </a:p>
        </p:txBody>
      </p:sp>
      <p:pic>
        <p:nvPicPr>
          <p:cNvPr id="247" name="Google Shape;24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1837" y="1873724"/>
            <a:ext cx="5962252" cy="2215075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48" name="Google Shape;248;p34"/>
          <p:cNvSpPr txBox="1"/>
          <p:nvPr/>
        </p:nvSpPr>
        <p:spPr>
          <a:xfrm>
            <a:off x="517350" y="1236575"/>
            <a:ext cx="11236500" cy="48566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28600" lvl="0" indent="-254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ko" sz="2200" b="1" dirty="0">
                <a:solidFill>
                  <a:schemeClr val="dk1"/>
                </a:solidFill>
              </a:rPr>
              <a:t>Butterfly Network (BN)을 활용한 </a:t>
            </a:r>
            <a:r>
              <a:rPr lang="ko" altLang="en-US" sz="2200" b="1" dirty="0">
                <a:solidFill>
                  <a:schemeClr val="dk1"/>
                </a:solidFill>
              </a:rPr>
              <a:t>특정</a:t>
            </a:r>
            <a:r>
              <a:rPr lang="ko-KR" altLang="en-US" sz="2200" b="1" dirty="0">
                <a:solidFill>
                  <a:schemeClr val="dk1"/>
                </a:solidFill>
              </a:rPr>
              <a:t> </a:t>
            </a:r>
            <a:r>
              <a:rPr lang="en-US" altLang="ko-KR" sz="2200" b="1" dirty="0">
                <a:solidFill>
                  <a:schemeClr val="dk1"/>
                </a:solidFill>
              </a:rPr>
              <a:t>Weight</a:t>
            </a:r>
            <a:r>
              <a:rPr lang="ko-KR" altLang="en-US" sz="2200" b="1" dirty="0">
                <a:solidFill>
                  <a:schemeClr val="dk1"/>
                </a:solidFill>
              </a:rPr>
              <a:t>의 </a:t>
            </a:r>
            <a:r>
              <a:rPr lang="ko" sz="2200" b="1" i="1" dirty="0">
                <a:solidFill>
                  <a:schemeClr val="dk1"/>
                </a:solidFill>
              </a:rPr>
              <a:t>n</a:t>
            </a:r>
            <a:r>
              <a:rPr lang="ko" sz="2200" b="1" dirty="0">
                <a:solidFill>
                  <a:schemeClr val="dk1"/>
                </a:solidFill>
              </a:rPr>
              <a:t>-bit Vector 설정 (</a:t>
            </a:r>
            <a:r>
              <a:rPr lang="ko" altLang="en-US" sz="2200" b="1" dirty="0">
                <a:solidFill>
                  <a:schemeClr val="dk1"/>
                </a:solidFill>
              </a:rPr>
              <a:t>중첩</a:t>
            </a:r>
            <a:r>
              <a:rPr lang="ko-KR" altLang="en-US" sz="2200" b="1" dirty="0">
                <a:solidFill>
                  <a:schemeClr val="dk1"/>
                </a:solidFill>
              </a:rPr>
              <a:t> </a:t>
            </a:r>
            <a:r>
              <a:rPr lang="ko" sz="2200" b="1" dirty="0">
                <a:solidFill>
                  <a:schemeClr val="dk1"/>
                </a:solidFill>
              </a:rPr>
              <a:t>Input)</a:t>
            </a:r>
            <a:endParaRPr sz="2200" b="1" dirty="0">
              <a:solidFill>
                <a:schemeClr val="dk1"/>
              </a:solidFill>
            </a:endParaRPr>
          </a:p>
          <a:p>
            <a:pPr marL="2286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 b="1" dirty="0">
              <a:solidFill>
                <a:schemeClr val="dk1"/>
              </a:solidFill>
            </a:endParaRPr>
          </a:p>
          <a:p>
            <a:pPr marL="2286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 b="1" dirty="0">
              <a:solidFill>
                <a:schemeClr val="dk1"/>
              </a:solidFill>
            </a:endParaRPr>
          </a:p>
          <a:p>
            <a:pPr marL="2286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 b="1" dirty="0">
              <a:solidFill>
                <a:schemeClr val="dk1"/>
              </a:solidFill>
            </a:endParaRPr>
          </a:p>
          <a:p>
            <a:pPr marL="2286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 b="1" dirty="0">
              <a:solidFill>
                <a:schemeClr val="dk1"/>
              </a:solidFill>
            </a:endParaRPr>
          </a:p>
          <a:p>
            <a:pPr marL="2286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 b="1" dirty="0">
              <a:solidFill>
                <a:schemeClr val="dk1"/>
              </a:solidFill>
            </a:endParaRPr>
          </a:p>
          <a:p>
            <a:pPr marL="2286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 b="1" dirty="0">
              <a:solidFill>
                <a:schemeClr val="dk1"/>
              </a:solidFill>
            </a:endParaRPr>
          </a:p>
          <a:p>
            <a:pPr marL="2286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 b="1" dirty="0">
              <a:solidFill>
                <a:schemeClr val="dk1"/>
              </a:solidFill>
            </a:endParaRPr>
          </a:p>
          <a:p>
            <a:pPr marL="2286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 b="1" dirty="0">
              <a:solidFill>
                <a:schemeClr val="dk1"/>
              </a:solidFill>
            </a:endParaRPr>
          </a:p>
          <a:p>
            <a:pPr marL="228600" lvl="0" indent="-254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n-US" altLang="ko" sz="2200" b="1" dirty="0">
                <a:solidFill>
                  <a:schemeClr val="dk1"/>
                </a:solidFill>
              </a:rPr>
              <a:t>Hadamard gate</a:t>
            </a:r>
            <a:r>
              <a:rPr lang="ko-KR" altLang="en-US" sz="2200" b="1" dirty="0">
                <a:solidFill>
                  <a:schemeClr val="dk1"/>
                </a:solidFill>
              </a:rPr>
              <a:t> </a:t>
            </a:r>
            <a:r>
              <a:rPr lang="en-US" altLang="ko-KR" sz="2200" b="1" dirty="0">
                <a:solidFill>
                  <a:schemeClr val="dk1"/>
                </a:solidFill>
              </a:rPr>
              <a:t>+</a:t>
            </a:r>
            <a:r>
              <a:rPr lang="ko-KR" altLang="en-US" sz="2200" b="1" dirty="0">
                <a:solidFill>
                  <a:schemeClr val="dk1"/>
                </a:solidFill>
              </a:rPr>
              <a:t> 조건부 </a:t>
            </a:r>
            <a:r>
              <a:rPr lang="en-US" altLang="ko-KR" sz="2200" b="1" dirty="0">
                <a:solidFill>
                  <a:schemeClr val="dk1"/>
                </a:solidFill>
              </a:rPr>
              <a:t>Swap</a:t>
            </a:r>
            <a:r>
              <a:rPr lang="ko-KR" altLang="en-US" sz="2200" b="1" dirty="0">
                <a:solidFill>
                  <a:schemeClr val="dk1"/>
                </a:solidFill>
              </a:rPr>
              <a:t> 게이트</a:t>
            </a:r>
            <a:r>
              <a:rPr lang="ko-KR" altLang="en-US" sz="2200" dirty="0">
                <a:solidFill>
                  <a:schemeClr val="dk1"/>
                </a:solidFill>
              </a:rPr>
              <a:t>를</a:t>
            </a:r>
            <a:r>
              <a:rPr lang="ko-KR" altLang="en-US" sz="2200" b="1" dirty="0">
                <a:solidFill>
                  <a:schemeClr val="dk1"/>
                </a:solidFill>
              </a:rPr>
              <a:t> </a:t>
            </a:r>
            <a:r>
              <a:rPr lang="ko-KR" altLang="en-US" sz="2200" dirty="0">
                <a:solidFill>
                  <a:schemeClr val="dk1"/>
                </a:solidFill>
              </a:rPr>
              <a:t>사용하여 </a:t>
            </a:r>
            <a:r>
              <a:rPr lang="ko-KR" altLang="en-US" sz="2200" b="1" dirty="0">
                <a:solidFill>
                  <a:schemeClr val="dk1"/>
                </a:solidFill>
              </a:rPr>
              <a:t>설정한 </a:t>
            </a:r>
            <a:r>
              <a:rPr lang="en-US" altLang="ko-KR" sz="2200" b="1" dirty="0">
                <a:solidFill>
                  <a:schemeClr val="dk1"/>
                </a:solidFill>
              </a:rPr>
              <a:t>Weight</a:t>
            </a:r>
            <a:r>
              <a:rPr lang="ko-KR" altLang="en-US" sz="2200" b="1" dirty="0" err="1">
                <a:solidFill>
                  <a:schemeClr val="dk1"/>
                </a:solidFill>
              </a:rPr>
              <a:t>를</a:t>
            </a:r>
            <a:r>
              <a:rPr lang="ko-KR" altLang="en-US" sz="2200" b="1" dirty="0">
                <a:solidFill>
                  <a:schemeClr val="dk1"/>
                </a:solidFill>
              </a:rPr>
              <a:t> 고르게 분포</a:t>
            </a:r>
            <a:endParaRPr lang="en-US" altLang="ko" sz="2200" b="1" dirty="0">
              <a:solidFill>
                <a:schemeClr val="dk1"/>
              </a:solidFill>
            </a:endParaRPr>
          </a:p>
          <a:p>
            <a:pPr marL="228600" lvl="0" indent="-254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ko" sz="2200" b="1" dirty="0">
                <a:solidFill>
                  <a:schemeClr val="dk1"/>
                </a:solidFill>
              </a:rPr>
              <a:t>동일한 </a:t>
            </a:r>
            <a:r>
              <a:rPr lang="en-US" altLang="ko" sz="2200" b="1" dirty="0">
                <a:solidFill>
                  <a:schemeClr val="dk1"/>
                </a:solidFill>
              </a:rPr>
              <a:t>A</a:t>
            </a:r>
            <a:r>
              <a:rPr lang="ko" sz="2200" b="1" dirty="0">
                <a:solidFill>
                  <a:schemeClr val="dk1"/>
                </a:solidFill>
              </a:rPr>
              <a:t>mplitude</a:t>
            </a:r>
            <a:r>
              <a:rPr lang="ko" sz="2200" dirty="0">
                <a:solidFill>
                  <a:schemeClr val="dk1"/>
                </a:solidFill>
              </a:rPr>
              <a:t>를 위해</a:t>
            </a:r>
            <a:r>
              <a:rPr lang="ko" sz="2200" b="1" dirty="0">
                <a:solidFill>
                  <a:schemeClr val="dk1"/>
                </a:solidFill>
              </a:rPr>
              <a:t> CSwap당 하나의 큐비트(f</a:t>
            </a:r>
            <a:r>
              <a:rPr lang="en-US" altLang="ko-KR" sz="2200" b="1" dirty="0">
                <a:solidFill>
                  <a:schemeClr val="dk1"/>
                </a:solidFill>
              </a:rPr>
              <a:t>l</a:t>
            </a:r>
            <a:r>
              <a:rPr lang="ko" sz="2200" b="1" dirty="0">
                <a:solidFill>
                  <a:schemeClr val="dk1"/>
                </a:solidFill>
              </a:rPr>
              <a:t>ips) 할당</a:t>
            </a:r>
            <a:endParaRPr sz="2200" b="1" dirty="0">
              <a:solidFill>
                <a:schemeClr val="dk1"/>
              </a:solidFill>
            </a:endParaRPr>
          </a:p>
          <a:p>
            <a:pPr marL="2286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 b="1" dirty="0">
              <a:solidFill>
                <a:schemeClr val="dk1"/>
              </a:solidFill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B7445C5-0F66-48BB-8E07-2A81E962F5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8852B28-D290-2A4B-A90A-47EAEF72A8E4}" type="slidenum">
              <a:rPr kumimoji="1" lang="ko-Kore-KR" altLang="en-US" smtClean="0"/>
              <a:t>13</a:t>
            </a:fld>
            <a:endParaRPr kumimoji="1" lang="ko-Kore-KR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5"/>
          <p:cNvSpPr txBox="1"/>
          <p:nvPr/>
        </p:nvSpPr>
        <p:spPr>
          <a:xfrm>
            <a:off x="3348324" y="2028484"/>
            <a:ext cx="1638590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1  1  1  </a:t>
            </a:r>
            <a:r>
              <a:rPr lang="k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0  0  </a:t>
            </a:r>
            <a:r>
              <a:rPr lang="ko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k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0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0  0  0  0  0  0  0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0  0  0  0  0  0  0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0  0  0  0  0  0  0</a:t>
            </a:r>
            <a:endParaRPr/>
          </a:p>
        </p:txBody>
      </p:sp>
      <p:sp>
        <p:nvSpPr>
          <p:cNvPr id="254" name="Google Shape;254;p35"/>
          <p:cNvSpPr/>
          <p:nvPr/>
        </p:nvSpPr>
        <p:spPr>
          <a:xfrm>
            <a:off x="3348324" y="2028484"/>
            <a:ext cx="1567543" cy="1256895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rgbClr val="31538F"/>
            </a:solidFill>
            <a:prstDash val="lg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" name="Google Shape;255;p35"/>
          <p:cNvSpPr txBox="1"/>
          <p:nvPr/>
        </p:nvSpPr>
        <p:spPr>
          <a:xfrm>
            <a:off x="3744264" y="3343082"/>
            <a:ext cx="775662" cy="36933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-16665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256" name="Google Shape;256;p35"/>
          <p:cNvSpPr txBox="1"/>
          <p:nvPr/>
        </p:nvSpPr>
        <p:spPr>
          <a:xfrm>
            <a:off x="6383508" y="3516374"/>
            <a:ext cx="2586862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한 Column 씩</a:t>
            </a:r>
            <a:r>
              <a:rPr lang="ko" sz="17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ko" sz="17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검사</a:t>
            </a:r>
            <a:r>
              <a:rPr lang="ko" sz="17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endParaRPr sz="17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CSwap 사용 (Row 단위)</a:t>
            </a:r>
            <a:endParaRPr sz="17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Google Shape;257;p35"/>
          <p:cNvSpPr txBox="1"/>
          <p:nvPr/>
        </p:nvSpPr>
        <p:spPr>
          <a:xfrm>
            <a:off x="5419752" y="2022826"/>
            <a:ext cx="1638590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  </a:t>
            </a:r>
            <a:r>
              <a:rPr lang="k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0  0  0  0  0  0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  </a:t>
            </a:r>
            <a:r>
              <a:rPr lang="ko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k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lang="ko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k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0  0  </a:t>
            </a:r>
            <a:r>
              <a:rPr lang="ko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k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0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0  0  0  0  0  0  0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0  0  0  0  0  0  0</a:t>
            </a:r>
            <a:endParaRPr/>
          </a:p>
        </p:txBody>
      </p:sp>
      <p:sp>
        <p:nvSpPr>
          <p:cNvPr id="258" name="Google Shape;258;p35"/>
          <p:cNvSpPr/>
          <p:nvPr/>
        </p:nvSpPr>
        <p:spPr>
          <a:xfrm>
            <a:off x="5419752" y="2022826"/>
            <a:ext cx="1567543" cy="1256895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rgbClr val="31538F"/>
            </a:solidFill>
            <a:prstDash val="lg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" name="Google Shape;259;p35"/>
          <p:cNvSpPr/>
          <p:nvPr/>
        </p:nvSpPr>
        <p:spPr>
          <a:xfrm>
            <a:off x="4952045" y="2438324"/>
            <a:ext cx="431528" cy="369332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260" name="Google Shape;260;p35"/>
          <p:cNvSpPr/>
          <p:nvPr/>
        </p:nvSpPr>
        <p:spPr>
          <a:xfrm>
            <a:off x="7077103" y="2438324"/>
            <a:ext cx="431528" cy="369332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261" name="Google Shape;261;p35"/>
          <p:cNvSpPr txBox="1"/>
          <p:nvPr/>
        </p:nvSpPr>
        <p:spPr>
          <a:xfrm>
            <a:off x="7649992" y="2022826"/>
            <a:ext cx="1638590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  </a:t>
            </a:r>
            <a:r>
              <a:rPr lang="k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0  0  0  0  0  0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  </a:t>
            </a:r>
            <a:r>
              <a:rPr lang="ko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k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0  0  0  0  0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0  0  </a:t>
            </a:r>
            <a:r>
              <a:rPr lang="ko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k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0  0  </a:t>
            </a:r>
            <a:r>
              <a:rPr lang="ko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k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0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0  0  0  0  0  0  0</a:t>
            </a:r>
            <a:endParaRPr/>
          </a:p>
        </p:txBody>
      </p:sp>
      <p:sp>
        <p:nvSpPr>
          <p:cNvPr id="262" name="Google Shape;262;p35"/>
          <p:cNvSpPr/>
          <p:nvPr/>
        </p:nvSpPr>
        <p:spPr>
          <a:xfrm>
            <a:off x="7649992" y="2022826"/>
            <a:ext cx="1567543" cy="1256895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rgbClr val="31538F"/>
            </a:solidFill>
            <a:prstDash val="lg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3" name="Google Shape;263;p35"/>
          <p:cNvSpPr/>
          <p:nvPr/>
        </p:nvSpPr>
        <p:spPr>
          <a:xfrm>
            <a:off x="9307343" y="2438324"/>
            <a:ext cx="431528" cy="369332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264" name="Google Shape;264;p35"/>
          <p:cNvSpPr txBox="1"/>
          <p:nvPr/>
        </p:nvSpPr>
        <p:spPr>
          <a:xfrm>
            <a:off x="9880232" y="2022826"/>
            <a:ext cx="1638590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  </a:t>
            </a:r>
            <a:r>
              <a:rPr lang="k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0  0  0  0  0  0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  </a:t>
            </a:r>
            <a:r>
              <a:rPr lang="ko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k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0  0  0  0  0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0  0  </a:t>
            </a:r>
            <a:r>
              <a:rPr lang="ko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k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0  0  0  0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0  0  0  0  0  </a:t>
            </a:r>
            <a:r>
              <a:rPr lang="ko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k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0</a:t>
            </a:r>
            <a:endParaRPr/>
          </a:p>
        </p:txBody>
      </p:sp>
      <p:sp>
        <p:nvSpPr>
          <p:cNvPr id="265" name="Google Shape;265;p35"/>
          <p:cNvSpPr/>
          <p:nvPr/>
        </p:nvSpPr>
        <p:spPr>
          <a:xfrm>
            <a:off x="9880232" y="2022826"/>
            <a:ext cx="1567543" cy="1256895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rgbClr val="31538F"/>
            </a:solidFill>
            <a:prstDash val="lg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6" name="Google Shape;266;p3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065135" y="4853510"/>
            <a:ext cx="2594024" cy="1200329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35"/>
          <p:cNvSpPr txBox="1"/>
          <p:nvPr/>
        </p:nvSpPr>
        <p:spPr>
          <a:xfrm>
            <a:off x="9880232" y="3418029"/>
            <a:ext cx="167545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전치하여 사용 </a:t>
            </a:r>
            <a:endParaRPr sz="1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p35"/>
          <p:cNvSpPr txBox="1"/>
          <p:nvPr/>
        </p:nvSpPr>
        <p:spPr>
          <a:xfrm>
            <a:off x="4080520" y="4843851"/>
            <a:ext cx="1638590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  </a:t>
            </a:r>
            <a:r>
              <a:rPr lang="k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0  0  0  0  0  0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  </a:t>
            </a:r>
            <a:r>
              <a:rPr lang="ko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k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0  0  0  0  0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0  0  </a:t>
            </a:r>
            <a:r>
              <a:rPr lang="ko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k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0  0  0  0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0  0  0  0  0  </a:t>
            </a:r>
            <a:r>
              <a:rPr lang="ko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k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0</a:t>
            </a:r>
            <a:endParaRPr/>
          </a:p>
        </p:txBody>
      </p:sp>
      <p:sp>
        <p:nvSpPr>
          <p:cNvPr id="269" name="Google Shape;269;p35"/>
          <p:cNvSpPr/>
          <p:nvPr/>
        </p:nvSpPr>
        <p:spPr>
          <a:xfrm>
            <a:off x="4080520" y="4843851"/>
            <a:ext cx="1567543" cy="1256895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rgbClr val="31538F"/>
            </a:solidFill>
            <a:prstDash val="lg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0" name="Google Shape;270;p35"/>
          <p:cNvSpPr txBox="1"/>
          <p:nvPr/>
        </p:nvSpPr>
        <p:spPr>
          <a:xfrm>
            <a:off x="3659159" y="5259349"/>
            <a:ext cx="402674" cy="369332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271" name="Google Shape;271;p35"/>
          <p:cNvSpPr txBox="1"/>
          <p:nvPr/>
        </p:nvSpPr>
        <p:spPr>
          <a:xfrm>
            <a:off x="5536496" y="4519693"/>
            <a:ext cx="380489" cy="369332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272" name="Google Shape;272;p35"/>
          <p:cNvSpPr txBox="1"/>
          <p:nvPr/>
        </p:nvSpPr>
        <p:spPr>
          <a:xfrm>
            <a:off x="5862934" y="5256308"/>
            <a:ext cx="410689" cy="369332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273" name="Google Shape;273;p35"/>
          <p:cNvSpPr/>
          <p:nvPr/>
        </p:nvSpPr>
        <p:spPr>
          <a:xfrm>
            <a:off x="994088" y="4767831"/>
            <a:ext cx="1251979" cy="1269443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" name="Google Shape;274;p35"/>
          <p:cNvSpPr txBox="1"/>
          <p:nvPr/>
        </p:nvSpPr>
        <p:spPr>
          <a:xfrm>
            <a:off x="1452067" y="5230908"/>
            <a:ext cx="649858" cy="369332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275" name="Google Shape;275;p35"/>
          <p:cNvSpPr/>
          <p:nvPr/>
        </p:nvSpPr>
        <p:spPr>
          <a:xfrm>
            <a:off x="6351665" y="6053839"/>
            <a:ext cx="884100" cy="396000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 b="-9374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cxnSp>
        <p:nvCxnSpPr>
          <p:cNvPr id="276" name="Google Shape;276;p35"/>
          <p:cNvCxnSpPr/>
          <p:nvPr/>
        </p:nvCxnSpPr>
        <p:spPr>
          <a:xfrm rot="10800000">
            <a:off x="443946" y="4278887"/>
            <a:ext cx="11142975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ash"/>
            <a:miter lim="800000"/>
            <a:headEnd type="none" w="sm" len="sm"/>
            <a:tailEnd type="none" w="sm" len="sm"/>
          </a:ln>
        </p:spPr>
      </p:cxnSp>
      <p:sp>
        <p:nvSpPr>
          <p:cNvPr id="277" name="Google Shape;277;p35"/>
          <p:cNvSpPr/>
          <p:nvPr/>
        </p:nvSpPr>
        <p:spPr>
          <a:xfrm rot="-5400000">
            <a:off x="7290329" y="1665656"/>
            <a:ext cx="117581" cy="3499044"/>
          </a:xfrm>
          <a:prstGeom prst="leftBracket">
            <a:avLst>
              <a:gd name="adj" fmla="val 8333"/>
            </a:avLst>
          </a:prstGeom>
          <a:noFill/>
          <a:ln w="190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8" name="Google Shape;278;p35"/>
          <p:cNvSpPr txBox="1"/>
          <p:nvPr/>
        </p:nvSpPr>
        <p:spPr>
          <a:xfrm>
            <a:off x="6369385" y="4872133"/>
            <a:ext cx="954107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1 1 1 0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1 1 0 0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1 0 0 0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0 1 0 1 </a:t>
            </a:r>
            <a:endParaRPr/>
          </a:p>
        </p:txBody>
      </p:sp>
      <p:sp>
        <p:nvSpPr>
          <p:cNvPr id="279" name="Google Shape;279;p35"/>
          <p:cNvSpPr/>
          <p:nvPr/>
        </p:nvSpPr>
        <p:spPr>
          <a:xfrm>
            <a:off x="3366586" y="2118289"/>
            <a:ext cx="1517966" cy="213756"/>
          </a:xfrm>
          <a:prstGeom prst="rect">
            <a:avLst/>
          </a:prstGeom>
          <a:solidFill>
            <a:srgbClr val="FFFF00">
              <a:alpha val="4078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80" name="Google Shape;280;p35"/>
          <p:cNvCxnSpPr/>
          <p:nvPr/>
        </p:nvCxnSpPr>
        <p:spPr>
          <a:xfrm rot="10800000" flipH="1">
            <a:off x="4884552" y="1598651"/>
            <a:ext cx="1042048" cy="519638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281" name="Google Shape;281;p35"/>
          <p:cNvSpPr txBox="1"/>
          <p:nvPr/>
        </p:nvSpPr>
        <p:spPr>
          <a:xfrm>
            <a:off x="5950103" y="1405944"/>
            <a:ext cx="3842911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BN-network를 활용한 중첩 (7-bit, weight = 4)</a:t>
            </a:r>
            <a:endParaRPr sz="1500" b="1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35"/>
          <p:cNvSpPr txBox="1">
            <a:spLocks noGrp="1"/>
          </p:cNvSpPr>
          <p:nvPr>
            <p:ph type="title"/>
          </p:nvPr>
        </p:nvSpPr>
        <p:spPr>
          <a:xfrm>
            <a:off x="411920" y="207747"/>
            <a:ext cx="11368200" cy="7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/>
            <a:r>
              <a:rPr lang="ko" dirty="0"/>
              <a:t>Quantum Information Set Decoding</a:t>
            </a:r>
            <a:endParaRPr b="1" dirty="0">
              <a:solidFill>
                <a:srgbClr val="2E75B5"/>
              </a:solidFill>
            </a:endParaRPr>
          </a:p>
        </p:txBody>
      </p:sp>
      <p:sp>
        <p:nvSpPr>
          <p:cNvPr id="283" name="Google Shape;283;p35"/>
          <p:cNvSpPr txBox="1"/>
          <p:nvPr/>
        </p:nvSpPr>
        <p:spPr>
          <a:xfrm>
            <a:off x="350699" y="1177493"/>
            <a:ext cx="61767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445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ko" sz="2000" i="1" dirty="0">
                <a:solidFill>
                  <a:schemeClr val="dk1"/>
                </a:solidFill>
              </a:rPr>
              <a:t>n</a:t>
            </a:r>
            <a:r>
              <a:rPr lang="ko" sz="2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-bit Vector</a:t>
            </a:r>
            <a:r>
              <a:rPr lang="ko" sz="2000" b="1" dirty="0">
                <a:solidFill>
                  <a:schemeClr val="dk1"/>
                </a:solidFill>
              </a:rPr>
              <a:t>에 따른 </a:t>
            </a:r>
            <a:r>
              <a:rPr lang="ko" sz="2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Permutation Matrix </a:t>
            </a:r>
            <a:r>
              <a:rPr lang="ko" sz="2000" b="1" dirty="0">
                <a:solidFill>
                  <a:schemeClr val="dk1"/>
                </a:solidFill>
              </a:rPr>
              <a:t>생성</a:t>
            </a:r>
            <a:endParaRPr sz="2000" b="1" dirty="0">
              <a:solidFill>
                <a:schemeClr val="dk1"/>
              </a:solidFill>
            </a:endParaRPr>
          </a:p>
        </p:txBody>
      </p:sp>
      <p:sp>
        <p:nvSpPr>
          <p:cNvPr id="284" name="Google Shape;284;p35"/>
          <p:cNvSpPr txBox="1"/>
          <p:nvPr/>
        </p:nvSpPr>
        <p:spPr>
          <a:xfrm>
            <a:off x="606055" y="1983048"/>
            <a:ext cx="3000000" cy="485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 b="1" i="1" dirty="0">
                <a:solidFill>
                  <a:schemeClr val="dk1"/>
                </a:solidFill>
              </a:rPr>
              <a:t>n</a:t>
            </a:r>
            <a:r>
              <a:rPr lang="ko" sz="17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-bit Vector (Weight = </a:t>
            </a:r>
            <a:r>
              <a:rPr lang="ko" sz="1700" b="1" dirty="0">
                <a:solidFill>
                  <a:schemeClr val="dk1"/>
                </a:solidFill>
              </a:rPr>
              <a:t>k</a:t>
            </a:r>
            <a:r>
              <a:rPr lang="ko" sz="17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 </a:t>
            </a:r>
            <a:r>
              <a:rPr lang="ko" sz="1700" b="1" dirty="0">
                <a:solidFill>
                  <a:schemeClr val="dk1"/>
                </a:solidFill>
              </a:rPr>
              <a:t>→</a:t>
            </a:r>
            <a:endParaRPr sz="1700" b="1" dirty="0">
              <a:solidFill>
                <a:schemeClr val="dk1"/>
              </a:solidFill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C3DD092-EE5A-4FEB-9F8E-BB25E5FA9E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8852B28-D290-2A4B-A90A-47EAEF72A8E4}" type="slidenum">
              <a:rPr kumimoji="1" lang="ko-Kore-KR" altLang="en-US" smtClean="0"/>
              <a:t>14</a:t>
            </a:fld>
            <a:endParaRPr kumimoji="1" lang="ko-Kore-KR" alt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6"/>
          <p:cNvSpPr/>
          <p:nvPr/>
        </p:nvSpPr>
        <p:spPr>
          <a:xfrm>
            <a:off x="6783350" y="4113470"/>
            <a:ext cx="6096000" cy="2308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0  0  0  0  0  0  0  0  0  0  0  0  0  0  0  0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0  0  0  0  0  0  0  0  0  0  0  0  0  0  0  0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0  0  0  0  0  0  0  0  0  0  0  0  0  0  0  0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0  0  0  0  0  0  0  0  0  0  0  0  0  0  0  0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0  0  0  0  0  0  0  0  0  0  0  0  0  0  0  0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0  0  0  0  0  0  0  0  0  0  0  0  0  0  0  0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0  0  0  0  0  0  0  0  0  0  0  0  0  0  0  0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0  0  0  0  0  0  0  0  0  0  0  0  0  0  0  0</a:t>
            </a:r>
            <a:endParaRPr/>
          </a:p>
        </p:txBody>
      </p:sp>
      <p:sp>
        <p:nvSpPr>
          <p:cNvPr id="290" name="Google Shape;290;p36"/>
          <p:cNvSpPr/>
          <p:nvPr/>
        </p:nvSpPr>
        <p:spPr>
          <a:xfrm>
            <a:off x="272226" y="132623"/>
            <a:ext cx="11621954" cy="92138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1" name="Google Shape;291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65016" y="683224"/>
            <a:ext cx="4273222" cy="1651718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36"/>
          <p:cNvSpPr/>
          <p:nvPr/>
        </p:nvSpPr>
        <p:spPr>
          <a:xfrm>
            <a:off x="5921756" y="2570512"/>
            <a:ext cx="4599179" cy="1200329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l="-550" b="-4166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293" name="Google Shape;293;p36"/>
          <p:cNvSpPr txBox="1"/>
          <p:nvPr/>
        </p:nvSpPr>
        <p:spPr>
          <a:xfrm>
            <a:off x="7230998" y="2913150"/>
            <a:ext cx="1008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Secret</a:t>
            </a:r>
            <a:endParaRPr sz="1800" b="1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4" name="Google Shape;294;p36"/>
          <p:cNvSpPr txBox="1"/>
          <p:nvPr/>
        </p:nvSpPr>
        <p:spPr>
          <a:xfrm>
            <a:off x="5774548" y="5185102"/>
            <a:ext cx="1008802" cy="369332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l="-4936" t="-6666" b="-23330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295" name="Google Shape;295;p36"/>
          <p:cNvSpPr/>
          <p:nvPr/>
        </p:nvSpPr>
        <p:spPr>
          <a:xfrm>
            <a:off x="6804066" y="4165813"/>
            <a:ext cx="3566858" cy="275390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6" name="Google Shape;296;p36"/>
          <p:cNvSpPr txBox="1"/>
          <p:nvPr/>
        </p:nvSpPr>
        <p:spPr>
          <a:xfrm>
            <a:off x="10520935" y="3999431"/>
            <a:ext cx="1659429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     BN target </a:t>
            </a:r>
            <a:endParaRPr sz="1800" b="1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(Superposition)</a:t>
            </a:r>
            <a:endParaRPr sz="1800" b="1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7" name="Google Shape;297;p36"/>
          <p:cNvSpPr/>
          <p:nvPr/>
        </p:nvSpPr>
        <p:spPr>
          <a:xfrm>
            <a:off x="7788091" y="618046"/>
            <a:ext cx="1884817" cy="1723876"/>
          </a:xfrm>
          <a:prstGeom prst="roundRect">
            <a:avLst>
              <a:gd name="adj" fmla="val 10001"/>
            </a:avLst>
          </a:prstGeom>
          <a:noFill/>
          <a:ln w="19050" cap="flat" cmpd="sng">
            <a:solidFill>
              <a:schemeClr val="accent1"/>
            </a:solidFill>
            <a:prstDash val="lg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" name="Google Shape;298;p36"/>
          <p:cNvSpPr txBox="1"/>
          <p:nvPr/>
        </p:nvSpPr>
        <p:spPr>
          <a:xfrm>
            <a:off x="8468801" y="224390"/>
            <a:ext cx="509435" cy="369332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cxnSp>
        <p:nvCxnSpPr>
          <p:cNvPr id="299" name="Google Shape;299;p36"/>
          <p:cNvCxnSpPr/>
          <p:nvPr/>
        </p:nvCxnSpPr>
        <p:spPr>
          <a:xfrm>
            <a:off x="5469543" y="148298"/>
            <a:ext cx="0" cy="6482847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lgDash"/>
            <a:miter lim="800000"/>
            <a:headEnd type="none" w="sm" len="sm"/>
            <a:tailEnd type="none" w="sm" len="sm"/>
          </a:ln>
        </p:spPr>
      </p:cxnSp>
      <p:pic>
        <p:nvPicPr>
          <p:cNvPr id="300" name="Google Shape;300;p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84400" y="675953"/>
            <a:ext cx="4857303" cy="549919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4E19C15-B765-448D-8B56-AAB456E18E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8852B28-D290-2A4B-A90A-47EAEF72A8E4}" type="slidenum">
              <a:rPr kumimoji="1" lang="ko-Kore-KR" altLang="en-US" smtClean="0"/>
              <a:t>15</a:t>
            </a:fld>
            <a:endParaRPr kumimoji="1" lang="ko-Kore-KR" alt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7"/>
          <p:cNvSpPr/>
          <p:nvPr/>
        </p:nvSpPr>
        <p:spPr>
          <a:xfrm>
            <a:off x="272226" y="132623"/>
            <a:ext cx="11621954" cy="92138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6" name="Google Shape;306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65016" y="683224"/>
            <a:ext cx="4273222" cy="1651718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37"/>
          <p:cNvSpPr/>
          <p:nvPr/>
        </p:nvSpPr>
        <p:spPr>
          <a:xfrm>
            <a:off x="6041216" y="2743296"/>
            <a:ext cx="4599300" cy="3693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-16665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308" name="Google Shape;308;p37"/>
          <p:cNvSpPr/>
          <p:nvPr/>
        </p:nvSpPr>
        <p:spPr>
          <a:xfrm>
            <a:off x="7788091" y="618046"/>
            <a:ext cx="1884817" cy="1723876"/>
          </a:xfrm>
          <a:prstGeom prst="roundRect">
            <a:avLst>
              <a:gd name="adj" fmla="val 10001"/>
            </a:avLst>
          </a:prstGeom>
          <a:noFill/>
          <a:ln w="19050" cap="flat" cmpd="sng">
            <a:solidFill>
              <a:schemeClr val="accent1"/>
            </a:solidFill>
            <a:prstDash val="lg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09" name="Google Shape;309;p37"/>
          <p:cNvCxnSpPr/>
          <p:nvPr/>
        </p:nvCxnSpPr>
        <p:spPr>
          <a:xfrm>
            <a:off x="5469543" y="148298"/>
            <a:ext cx="0" cy="6482847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lgDash"/>
            <a:miter lim="800000"/>
            <a:headEnd type="none" w="sm" len="sm"/>
            <a:tailEnd type="none" w="sm" len="sm"/>
          </a:ln>
        </p:spPr>
      </p:cxnSp>
      <p:pic>
        <p:nvPicPr>
          <p:cNvPr id="310" name="Google Shape;310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8075" y="771300"/>
            <a:ext cx="4273226" cy="523684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868C12E-E2CE-4FA5-AC1E-B312382D46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8852B28-D290-2A4B-A90A-47EAEF72A8E4}" type="slidenum">
              <a:rPr kumimoji="1" lang="ko-Kore-KR" altLang="en-US" smtClean="0"/>
              <a:t>16</a:t>
            </a:fld>
            <a:endParaRPr kumimoji="1" lang="ko-Kore-KR" alt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8"/>
          <p:cNvSpPr/>
          <p:nvPr/>
        </p:nvSpPr>
        <p:spPr>
          <a:xfrm>
            <a:off x="272226" y="132623"/>
            <a:ext cx="11621954" cy="92138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6" name="Google Shape;316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25516" y="0"/>
            <a:ext cx="1941342" cy="6858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7" name="Google Shape;317;p38"/>
          <p:cNvCxnSpPr/>
          <p:nvPr/>
        </p:nvCxnSpPr>
        <p:spPr>
          <a:xfrm>
            <a:off x="8466858" y="2454442"/>
            <a:ext cx="962526" cy="0"/>
          </a:xfrm>
          <a:prstGeom prst="straightConnector1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318" name="Google Shape;318;p38"/>
          <p:cNvSpPr txBox="1"/>
          <p:nvPr/>
        </p:nvSpPr>
        <p:spPr>
          <a:xfrm>
            <a:off x="9522830" y="2138151"/>
            <a:ext cx="1659429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    BN target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(Superposition)</a:t>
            </a:r>
            <a:endParaRPr sz="1800" b="1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9" name="Google Shape;319;p3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20352" y="843390"/>
            <a:ext cx="3810000" cy="5310909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20" name="Google Shape;320;p38"/>
          <p:cNvSpPr/>
          <p:nvPr/>
        </p:nvSpPr>
        <p:spPr>
          <a:xfrm>
            <a:off x="7225943" y="2777574"/>
            <a:ext cx="831898" cy="1925053"/>
          </a:xfrm>
          <a:prstGeom prst="roundRect">
            <a:avLst>
              <a:gd name="adj" fmla="val 5923"/>
            </a:avLst>
          </a:prstGeom>
          <a:noFill/>
          <a:ln w="9525" cap="flat" cmpd="sng">
            <a:solidFill>
              <a:srgbClr val="31538F"/>
            </a:solidFill>
            <a:prstDash val="lg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21" name="Google Shape;321;p38"/>
          <p:cNvCxnSpPr/>
          <p:nvPr/>
        </p:nvCxnSpPr>
        <p:spPr>
          <a:xfrm>
            <a:off x="8473733" y="1211178"/>
            <a:ext cx="962526" cy="0"/>
          </a:xfrm>
          <a:prstGeom prst="straightConnector1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322" name="Google Shape;322;p38"/>
          <p:cNvSpPr txBox="1"/>
          <p:nvPr/>
        </p:nvSpPr>
        <p:spPr>
          <a:xfrm>
            <a:off x="9502205" y="1026512"/>
            <a:ext cx="412613" cy="369332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323" name="Google Shape;323;p38"/>
          <p:cNvSpPr txBox="1"/>
          <p:nvPr/>
        </p:nvSpPr>
        <p:spPr>
          <a:xfrm>
            <a:off x="9343501" y="5811227"/>
            <a:ext cx="2128147" cy="369332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-16665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cxnSp>
        <p:nvCxnSpPr>
          <p:cNvPr id="324" name="Google Shape;324;p38"/>
          <p:cNvCxnSpPr/>
          <p:nvPr/>
        </p:nvCxnSpPr>
        <p:spPr>
          <a:xfrm>
            <a:off x="7641892" y="6003549"/>
            <a:ext cx="1660358" cy="0"/>
          </a:xfrm>
          <a:prstGeom prst="straightConnector1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325" name="Google Shape;325;p38"/>
          <p:cNvCxnSpPr/>
          <p:nvPr/>
        </p:nvCxnSpPr>
        <p:spPr>
          <a:xfrm>
            <a:off x="5469543" y="148298"/>
            <a:ext cx="0" cy="6482847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lgDash"/>
            <a:miter lim="800000"/>
            <a:headEnd type="none" w="sm" len="sm"/>
            <a:tailEnd type="none" w="sm" len="sm"/>
          </a:ln>
        </p:spPr>
      </p:cxnSp>
      <p:cxnSp>
        <p:nvCxnSpPr>
          <p:cNvPr id="326" name="Google Shape;326;p38"/>
          <p:cNvCxnSpPr/>
          <p:nvPr/>
        </p:nvCxnSpPr>
        <p:spPr>
          <a:xfrm>
            <a:off x="8466858" y="3782499"/>
            <a:ext cx="962526" cy="0"/>
          </a:xfrm>
          <a:prstGeom prst="straightConnector1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327" name="Google Shape;327;p38"/>
          <p:cNvSpPr txBox="1"/>
          <p:nvPr/>
        </p:nvSpPr>
        <p:spPr>
          <a:xfrm>
            <a:off x="9590888" y="3424571"/>
            <a:ext cx="1356525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Permutation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Matrix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183DCE6-AA63-4945-B7B1-DDA2B15B66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8852B28-D290-2A4B-A90A-47EAEF72A8E4}" type="slidenum">
              <a:rPr kumimoji="1" lang="ko-Kore-KR" altLang="en-US" smtClean="0"/>
              <a:t>17</a:t>
            </a:fld>
            <a:endParaRPr kumimoji="1" lang="ko-Kore-KR" alt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2505" y="1631800"/>
            <a:ext cx="4704168" cy="1682598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33" name="Google Shape;333;p3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92505" y="4473050"/>
            <a:ext cx="7538731" cy="1908339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34" name="Google Shape;334;p39"/>
          <p:cNvSpPr txBox="1">
            <a:spLocks noGrp="1"/>
          </p:cNvSpPr>
          <p:nvPr>
            <p:ph type="title"/>
          </p:nvPr>
        </p:nvSpPr>
        <p:spPr>
          <a:xfrm>
            <a:off x="411920" y="207747"/>
            <a:ext cx="11368200" cy="7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ko" dirty="0"/>
              <a:t>Quantum Information Set Decoding</a:t>
            </a:r>
            <a:endParaRPr b="1" dirty="0">
              <a:solidFill>
                <a:srgbClr val="2E75B5"/>
              </a:solidFill>
            </a:endParaRPr>
          </a:p>
        </p:txBody>
      </p:sp>
      <p:sp>
        <p:nvSpPr>
          <p:cNvPr id="335" name="Google Shape;335;p39"/>
          <p:cNvSpPr txBox="1"/>
          <p:nvPr/>
        </p:nvSpPr>
        <p:spPr>
          <a:xfrm>
            <a:off x="536275" y="1091475"/>
            <a:ext cx="11244000" cy="35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28600" lvl="0" indent="-2667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ko" sz="2400" b="1" dirty="0">
                <a:solidFill>
                  <a:schemeClr val="dk1"/>
                </a:solidFill>
              </a:rPr>
              <a:t>양자 Gaussian Elimination 논문 (2005, 2017)</a:t>
            </a:r>
            <a:endParaRPr sz="2400" b="1" dirty="0">
              <a:solidFill>
                <a:schemeClr val="dk1"/>
              </a:solidFill>
            </a:endParaRPr>
          </a:p>
          <a:p>
            <a:pPr marL="2286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solidFill>
                <a:schemeClr val="dk1"/>
              </a:solidFill>
            </a:endParaRPr>
          </a:p>
          <a:p>
            <a:pPr marL="2286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solidFill>
                <a:schemeClr val="dk1"/>
              </a:solidFill>
            </a:endParaRPr>
          </a:p>
          <a:p>
            <a:pPr marL="2286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solidFill>
                <a:schemeClr val="dk1"/>
              </a:solidFill>
            </a:endParaRPr>
          </a:p>
          <a:p>
            <a:pPr marL="2286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solidFill>
                <a:schemeClr val="dk1"/>
              </a:solidFill>
            </a:endParaRPr>
          </a:p>
          <a:p>
            <a:pPr marL="2286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solidFill>
                <a:schemeClr val="dk1"/>
              </a:solidFill>
            </a:endParaRPr>
          </a:p>
          <a:p>
            <a:pPr marL="2286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 b="1" dirty="0">
              <a:solidFill>
                <a:schemeClr val="dk1"/>
              </a:solidFill>
            </a:endParaRPr>
          </a:p>
          <a:p>
            <a:pPr marL="228600" lvl="0" indent="-2667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ko" sz="2400" dirty="0">
                <a:solidFill>
                  <a:schemeClr val="dk1"/>
                </a:solidFill>
              </a:rPr>
              <a:t>해당 논문에서는, </a:t>
            </a:r>
            <a:r>
              <a:rPr lang="ko" sz="2400" b="1" dirty="0">
                <a:solidFill>
                  <a:srgbClr val="FF0000"/>
                </a:solidFill>
              </a:rPr>
              <a:t>Grover 알고리즘을 사용하는 Gaussian Elimination</a:t>
            </a:r>
            <a:r>
              <a:rPr lang="ko" sz="2400" b="1" dirty="0">
                <a:solidFill>
                  <a:schemeClr val="dk1"/>
                </a:solidFill>
              </a:rPr>
              <a:t>을 제시</a:t>
            </a:r>
            <a:endParaRPr sz="2400" b="1" dirty="0">
              <a:solidFill>
                <a:schemeClr val="dk1"/>
              </a:solidFill>
            </a:endParaRPr>
          </a:p>
          <a:p>
            <a:pPr marL="685800" lvl="1" indent="-2667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ko" sz="2400" b="1" dirty="0">
                <a:solidFill>
                  <a:schemeClr val="dk1"/>
                </a:solidFill>
              </a:rPr>
              <a:t>Grover</a:t>
            </a:r>
            <a:r>
              <a:rPr lang="en-US" altLang="ko" sz="2400" b="1" dirty="0">
                <a:solidFill>
                  <a:schemeClr val="dk1"/>
                </a:solidFill>
              </a:rPr>
              <a:t> </a:t>
            </a:r>
            <a:r>
              <a:rPr lang="ko" sz="2400" b="1" dirty="0">
                <a:solidFill>
                  <a:schemeClr val="dk1"/>
                </a:solidFill>
              </a:rPr>
              <a:t>(QISD) 안에서 한번 더 Grover? </a:t>
            </a:r>
            <a:r>
              <a:rPr lang="ko" sz="2400" b="1" dirty="0">
                <a:solidFill>
                  <a:srgbClr val="FF0000"/>
                </a:solidFill>
              </a:rPr>
              <a:t>→</a:t>
            </a:r>
            <a:r>
              <a:rPr lang="ko" sz="2400" b="1" dirty="0">
                <a:solidFill>
                  <a:schemeClr val="dk1"/>
                </a:solidFill>
              </a:rPr>
              <a:t> </a:t>
            </a:r>
            <a:r>
              <a:rPr lang="ko" sz="2400" b="1" dirty="0">
                <a:solidFill>
                  <a:srgbClr val="FF0000"/>
                </a:solidFill>
              </a:rPr>
              <a:t>비효율적</a:t>
            </a:r>
            <a:r>
              <a:rPr lang="ko-KR" altLang="en-US" sz="2400" b="1" dirty="0">
                <a:solidFill>
                  <a:srgbClr val="FF0000"/>
                </a:solidFill>
              </a:rPr>
              <a:t>인</a:t>
            </a:r>
            <a:r>
              <a:rPr lang="en-US" altLang="ko-KR" sz="2400" b="1" dirty="0">
                <a:solidFill>
                  <a:srgbClr val="FF0000"/>
                </a:solidFill>
              </a:rPr>
              <a:t> </a:t>
            </a:r>
            <a:r>
              <a:rPr lang="ko-KR" altLang="en-US" sz="2400" b="1" dirty="0">
                <a:solidFill>
                  <a:srgbClr val="FF0000"/>
                </a:solidFill>
              </a:rPr>
              <a:t>접근 방법</a:t>
            </a:r>
            <a:r>
              <a:rPr lang="ko" sz="2400" b="1" dirty="0">
                <a:solidFill>
                  <a:srgbClr val="FF0000"/>
                </a:solidFill>
              </a:rPr>
              <a:t> </a:t>
            </a:r>
            <a:endParaRPr sz="2400" b="1" dirty="0">
              <a:solidFill>
                <a:srgbClr val="FF0000"/>
              </a:solidFill>
            </a:endParaRPr>
          </a:p>
          <a:p>
            <a:pPr marL="2286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solidFill>
                <a:schemeClr val="dk1"/>
              </a:solidFill>
            </a:endParaRPr>
          </a:p>
        </p:txBody>
      </p:sp>
      <p:cxnSp>
        <p:nvCxnSpPr>
          <p:cNvPr id="336" name="Google Shape;336;p39"/>
          <p:cNvCxnSpPr/>
          <p:nvPr/>
        </p:nvCxnSpPr>
        <p:spPr>
          <a:xfrm>
            <a:off x="1615141" y="5028359"/>
            <a:ext cx="2612100" cy="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9BEAB1A-CC2F-486A-8906-C75373F2F2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8852B28-D290-2A4B-A90A-47EAEF72A8E4}" type="slidenum">
              <a:rPr kumimoji="1" lang="ko-Kore-KR" altLang="en-US" smtClean="0"/>
              <a:t>18</a:t>
            </a:fld>
            <a:endParaRPr kumimoji="1" lang="ko-Kore-KR" alt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40"/>
          <p:cNvSpPr txBox="1"/>
          <p:nvPr/>
        </p:nvSpPr>
        <p:spPr>
          <a:xfrm>
            <a:off x="0" y="1243875"/>
            <a:ext cx="12191999" cy="378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28600" lvl="0" indent="-2667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ko" sz="2400" b="1" dirty="0">
                <a:solidFill>
                  <a:schemeClr val="dk1"/>
                </a:solidFill>
              </a:rPr>
              <a:t>양자 게이트만으로 </a:t>
            </a:r>
            <a:r>
              <a:rPr lang="ko" sz="2400" b="1" dirty="0">
                <a:solidFill>
                  <a:srgbClr val="2E75B5"/>
                </a:solidFill>
              </a:rPr>
              <a:t>Quantum Gaussian Elimination</a:t>
            </a:r>
            <a:r>
              <a:rPr lang="ko" sz="2400" b="1" dirty="0">
                <a:solidFill>
                  <a:schemeClr val="dk1"/>
                </a:solidFill>
              </a:rPr>
              <a:t> 구현 →</a:t>
            </a:r>
            <a:r>
              <a:rPr lang="en-US" altLang="ko" sz="2400" b="1" dirty="0">
                <a:solidFill>
                  <a:schemeClr val="dk1"/>
                </a:solidFill>
              </a:rPr>
              <a:t> </a:t>
            </a:r>
            <a:r>
              <a:rPr lang="ko" sz="2400" b="1" dirty="0">
                <a:solidFill>
                  <a:schemeClr val="dk1"/>
                </a:solidFill>
              </a:rPr>
              <a:t>효율적</a:t>
            </a:r>
            <a:endParaRPr sz="2400" b="1" dirty="0">
              <a:solidFill>
                <a:schemeClr val="dk1"/>
              </a:solidFill>
            </a:endParaRPr>
          </a:p>
          <a:p>
            <a:pPr marL="685800" lvl="1" indent="-2667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ko" sz="2400" b="1" dirty="0">
                <a:solidFill>
                  <a:schemeClr val="dk1"/>
                </a:solidFill>
              </a:rPr>
              <a:t>QISD에서의 </a:t>
            </a:r>
            <a:r>
              <a:rPr lang="ko" sz="2400" b="1" dirty="0">
                <a:solidFill>
                  <a:srgbClr val="2E75B5"/>
                </a:solidFill>
              </a:rPr>
              <a:t>핵심 모듈</a:t>
            </a:r>
            <a:endParaRPr sz="2400" b="1" dirty="0">
              <a:solidFill>
                <a:srgbClr val="2E75B5"/>
              </a:solidFill>
            </a:endParaRPr>
          </a:p>
          <a:p>
            <a:pPr marL="6858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solidFill>
                <a:schemeClr val="dk1"/>
              </a:solidFill>
            </a:endParaRPr>
          </a:p>
          <a:p>
            <a:pPr marL="228600" lvl="0" indent="-2667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ko" sz="2400" b="1" dirty="0">
                <a:solidFill>
                  <a:schemeClr val="dk1"/>
                </a:solidFill>
              </a:rPr>
              <a:t>Classical Gaussian Jordan</a:t>
            </a:r>
            <a:endParaRPr sz="2400" b="1" dirty="0">
              <a:solidFill>
                <a:schemeClr val="dk1"/>
              </a:solidFill>
            </a:endParaRPr>
          </a:p>
          <a:p>
            <a:pPr marL="685800" lvl="1" indent="-254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ko" sz="2200" b="1" dirty="0">
                <a:solidFill>
                  <a:schemeClr val="dk1"/>
                </a:solidFill>
              </a:rPr>
              <a:t>Swap 후 Elimination </a:t>
            </a:r>
            <a:r>
              <a:rPr lang="ko" sz="2200" dirty="0">
                <a:solidFill>
                  <a:schemeClr val="dk1"/>
                </a:solidFill>
              </a:rPr>
              <a:t>하여 삼각 Identity 행렬 구성</a:t>
            </a:r>
            <a:endParaRPr sz="2200" dirty="0">
              <a:solidFill>
                <a:schemeClr val="dk1"/>
              </a:solidFill>
            </a:endParaRPr>
          </a:p>
          <a:p>
            <a:pPr marL="2286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solidFill>
                <a:schemeClr val="dk1"/>
              </a:solidFill>
            </a:endParaRPr>
          </a:p>
          <a:p>
            <a:pPr marL="228600" lvl="0" indent="-2667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ko" sz="2400" b="1" dirty="0">
                <a:solidFill>
                  <a:srgbClr val="2E75B5"/>
                </a:solidFill>
              </a:rPr>
              <a:t>Quantum Gaussian Jordan</a:t>
            </a:r>
            <a:endParaRPr sz="2400" b="1" dirty="0">
              <a:solidFill>
                <a:schemeClr val="dk1"/>
              </a:solidFill>
            </a:endParaRPr>
          </a:p>
          <a:p>
            <a:pPr marL="685800" lvl="1" indent="-254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ko" sz="2200" b="1" dirty="0">
                <a:solidFill>
                  <a:schemeClr val="dk1"/>
                </a:solidFill>
              </a:rPr>
              <a:t>Elimination 후 Rotation </a:t>
            </a:r>
            <a:r>
              <a:rPr lang="ko" sz="2200" dirty="0">
                <a:solidFill>
                  <a:schemeClr val="dk1"/>
                </a:solidFill>
              </a:rPr>
              <a:t>하여 삼각 Identity 행렬 구성</a:t>
            </a:r>
            <a:endParaRPr sz="2200" dirty="0">
              <a:solidFill>
                <a:schemeClr val="dk1"/>
              </a:solidFill>
            </a:endParaRPr>
          </a:p>
          <a:p>
            <a:pPr marL="685800" lvl="1" indent="-254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ko" sz="2400" dirty="0">
                <a:solidFill>
                  <a:schemeClr val="dk1"/>
                </a:solidFill>
              </a:rPr>
              <a:t>최종 타겟인</a:t>
            </a:r>
            <a:r>
              <a:rPr lang="ko" sz="2400" b="1" dirty="0">
                <a:solidFill>
                  <a:schemeClr val="dk1"/>
                </a:solidFill>
              </a:rPr>
              <a:t> (계산한 Inverse </a:t>
            </a:r>
            <a:r>
              <a:rPr lang="ko" sz="2400" dirty="0">
                <a:solidFill>
                  <a:schemeClr val="dk1"/>
                </a:solidFill>
              </a:rPr>
              <a:t>X</a:t>
            </a:r>
            <a:r>
              <a:rPr lang="ko" sz="2400" b="1" dirty="0">
                <a:solidFill>
                  <a:schemeClr val="dk1"/>
                </a:solidFill>
              </a:rPr>
              <a:t> 암호문)를 위해, </a:t>
            </a:r>
            <a:r>
              <a:rPr lang="ko" sz="2400" dirty="0">
                <a:solidFill>
                  <a:schemeClr val="dk1"/>
                </a:solidFill>
              </a:rPr>
              <a:t>Inverse를 생성할 필요까지는 없음</a:t>
            </a:r>
            <a:endParaRPr sz="2400" dirty="0">
              <a:solidFill>
                <a:schemeClr val="dk1"/>
              </a:solidFill>
            </a:endParaRPr>
          </a:p>
          <a:p>
            <a:pPr marL="685800" lvl="1" indent="-2667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ko" sz="2400" dirty="0">
                <a:solidFill>
                  <a:schemeClr val="dk1"/>
                </a:solidFill>
              </a:rPr>
              <a:t>Inverse를 만드는데 </a:t>
            </a:r>
            <a:r>
              <a:rPr lang="ko" sz="2400" b="1" dirty="0">
                <a:solidFill>
                  <a:schemeClr val="dk1"/>
                </a:solidFill>
              </a:rPr>
              <a:t>사용된 연산들만 암호문에 적용</a:t>
            </a:r>
            <a:r>
              <a:rPr lang="ko" sz="2400" dirty="0">
                <a:solidFill>
                  <a:schemeClr val="dk1"/>
                </a:solidFill>
              </a:rPr>
              <a:t>하면 됨 </a:t>
            </a:r>
            <a:endParaRPr sz="2400" dirty="0">
              <a:solidFill>
                <a:schemeClr val="dk1"/>
              </a:solidFill>
            </a:endParaRPr>
          </a:p>
          <a:p>
            <a:pPr marL="0" lvl="0" indent="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dirty="0">
                <a:solidFill>
                  <a:schemeClr val="dk1"/>
                </a:solidFill>
              </a:rPr>
              <a:t>     →</a:t>
            </a:r>
            <a:r>
              <a:rPr lang="en-US" altLang="ko" sz="2400" dirty="0">
                <a:solidFill>
                  <a:schemeClr val="dk1"/>
                </a:solidFill>
              </a:rPr>
              <a:t> </a:t>
            </a:r>
            <a:r>
              <a:rPr lang="ko" sz="2400" dirty="0">
                <a:solidFill>
                  <a:schemeClr val="dk1"/>
                </a:solidFill>
              </a:rPr>
              <a:t>구현 상세 마지막에서 확인 가능</a:t>
            </a:r>
            <a:endParaRPr sz="2400" dirty="0">
              <a:solidFill>
                <a:schemeClr val="dk1"/>
              </a:solidFill>
            </a:endParaRPr>
          </a:p>
        </p:txBody>
      </p:sp>
      <p:sp>
        <p:nvSpPr>
          <p:cNvPr id="342" name="Google Shape;342;p40"/>
          <p:cNvSpPr txBox="1"/>
          <p:nvPr/>
        </p:nvSpPr>
        <p:spPr>
          <a:xfrm>
            <a:off x="7677397" y="6195550"/>
            <a:ext cx="4416803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b="1" dirty="0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이후 슬라이드 3장은 구현 상세 입니다~ </a:t>
            </a:r>
            <a:endParaRPr sz="1800" b="1" dirty="0">
              <a:solidFill>
                <a:srgbClr val="CC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3" name="Google Shape;343;p40"/>
          <p:cNvSpPr txBox="1">
            <a:spLocks noGrp="1"/>
          </p:cNvSpPr>
          <p:nvPr>
            <p:ph type="title"/>
          </p:nvPr>
        </p:nvSpPr>
        <p:spPr>
          <a:xfrm>
            <a:off x="411920" y="207747"/>
            <a:ext cx="11368200" cy="7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ko" dirty="0"/>
              <a:t>Quantum Information Set Decoding</a:t>
            </a:r>
            <a:endParaRPr b="1" dirty="0">
              <a:solidFill>
                <a:srgbClr val="2E75B5"/>
              </a:solidFill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6A8E230-F517-4C81-9765-DC23C0A44C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8852B28-D290-2A4B-A90A-47EAEF72A8E4}" type="slidenum">
              <a:rPr kumimoji="1" lang="ko-Kore-KR" altLang="en-US" smtClean="0"/>
              <a:t>19</a:t>
            </a:fld>
            <a:endParaRPr kumimoji="1" lang="ko-Kore-KR" alt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3"/>
          <p:cNvSpPr txBox="1">
            <a:spLocks noGrp="1"/>
          </p:cNvSpPr>
          <p:nvPr>
            <p:ph type="title"/>
          </p:nvPr>
        </p:nvSpPr>
        <p:spPr>
          <a:xfrm>
            <a:off x="411920" y="207747"/>
            <a:ext cx="11368160" cy="762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ko"/>
              <a:t>4차년도 계획 및 현재 상황</a:t>
            </a:r>
            <a:endParaRPr/>
          </a:p>
        </p:txBody>
      </p:sp>
      <p:sp>
        <p:nvSpPr>
          <p:cNvPr id="135" name="Google Shape;135;p23"/>
          <p:cNvSpPr txBox="1">
            <a:spLocks noGrp="1"/>
          </p:cNvSpPr>
          <p:nvPr>
            <p:ph type="body" idx="1"/>
          </p:nvPr>
        </p:nvSpPr>
        <p:spPr>
          <a:xfrm>
            <a:off x="411163" y="1152525"/>
            <a:ext cx="11369675" cy="560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ko" b="1" dirty="0"/>
              <a:t>4차년도 목표</a:t>
            </a:r>
            <a:endParaRPr b="1"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ko" dirty="0"/>
              <a:t>Code기반 암호 핵심논리 Q프로그램 구현</a:t>
            </a:r>
            <a:endParaRPr dirty="0"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ko" b="1" dirty="0"/>
              <a:t>계획 상세</a:t>
            </a:r>
            <a:endParaRPr b="1"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ko" dirty="0"/>
              <a:t>Code기반 PQC에 대한 양자 알고리즘 구현</a:t>
            </a:r>
            <a:endParaRPr dirty="0"/>
          </a:p>
          <a:p>
            <a:pPr marL="11430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ko" dirty="0"/>
              <a:t>Q프로그램을 이용한 Code 기반 PQC 구현 (2종): Classic McEliece, BIKE</a:t>
            </a:r>
            <a:endParaRPr dirty="0"/>
          </a:p>
          <a:p>
            <a:pPr marL="1143000" lvl="2" indent="-101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ko" dirty="0"/>
              <a:t>Code기반 PQC에 대한 양자 분석알고리즘 </a:t>
            </a:r>
            <a:endParaRPr dirty="0"/>
          </a:p>
          <a:p>
            <a:pPr marL="11430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ko" dirty="0"/>
              <a:t>Code 기반 문제에 대한 양자 분석 알고리즘 연구</a:t>
            </a:r>
            <a:endParaRPr dirty="0"/>
          </a:p>
          <a:p>
            <a:pPr marL="11430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ko" dirty="0"/>
              <a:t>Code 기반 PQC에 대한 양자 분석 알고리즘 연구: </a:t>
            </a:r>
            <a:r>
              <a:rPr lang="en-US" altLang="ko" dirty="0"/>
              <a:t>Information Set Decoding</a:t>
            </a:r>
            <a:endParaRPr dirty="0"/>
          </a:p>
          <a:p>
            <a:pPr marL="11430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ko" dirty="0"/>
              <a:t>Q프로그램을 이용한 양자 분석알고리즘 구현방법 연구: Gaussian Elimination</a:t>
            </a:r>
            <a:endParaRPr dirty="0"/>
          </a:p>
          <a:p>
            <a:pPr marL="114300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6" name="Google Shape;136;p23"/>
          <p:cNvSpPr txBox="1"/>
          <p:nvPr/>
        </p:nvSpPr>
        <p:spPr>
          <a:xfrm>
            <a:off x="2056750" y="5829600"/>
            <a:ext cx="3785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425D822-C818-4463-9605-475721262A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8852B28-D290-2A4B-A90A-47EAEF72A8E4}" type="slidenum">
              <a:rPr kumimoji="1" lang="ko-Kore-KR" altLang="en-US" smtClean="0"/>
              <a:t>2</a:t>
            </a:fld>
            <a:endParaRPr kumimoji="1" lang="ko-Kore-KR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41"/>
          <p:cNvSpPr/>
          <p:nvPr/>
        </p:nvSpPr>
        <p:spPr>
          <a:xfrm>
            <a:off x="299245" y="119071"/>
            <a:ext cx="11621954" cy="92138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9" name="Google Shape;349;p41"/>
          <p:cNvSpPr/>
          <p:nvPr/>
        </p:nvSpPr>
        <p:spPr>
          <a:xfrm>
            <a:off x="1263016" y="457561"/>
            <a:ext cx="4201298" cy="2308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 	0 1 0 0 0 0 1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 	0 0 1 1 1 0 0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 	0 1 1 1 1 1 0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  	0 0 1 0 1 1 1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  	0 0 0 0 1 1 1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  	0 1 1 0 0 1 1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  	0 1 0 1 1 0 1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  	1 0 1 1 0 0 1 </a:t>
            </a:r>
            <a:endParaRPr/>
          </a:p>
        </p:txBody>
      </p:sp>
      <p:sp>
        <p:nvSpPr>
          <p:cNvPr id="350" name="Google Shape;350;p41"/>
          <p:cNvSpPr/>
          <p:nvPr/>
        </p:nvSpPr>
        <p:spPr>
          <a:xfrm>
            <a:off x="1386166" y="127910"/>
            <a:ext cx="45719" cy="244262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1" name="Google Shape;351;p41"/>
          <p:cNvSpPr txBox="1"/>
          <p:nvPr/>
        </p:nvSpPr>
        <p:spPr>
          <a:xfrm>
            <a:off x="585787" y="65375"/>
            <a:ext cx="69794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Temp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2" name="Google Shape;352;p41"/>
          <p:cNvSpPr txBox="1"/>
          <p:nvPr/>
        </p:nvSpPr>
        <p:spPr>
          <a:xfrm>
            <a:off x="783918" y="449677"/>
            <a:ext cx="301686" cy="2308324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4" name="Google Shape;354;p41"/>
          <p:cNvSpPr txBox="1"/>
          <p:nvPr/>
        </p:nvSpPr>
        <p:spPr>
          <a:xfrm>
            <a:off x="3964654" y="69025"/>
            <a:ext cx="385555" cy="36933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355" name="Google Shape;355;p41"/>
          <p:cNvSpPr/>
          <p:nvPr/>
        </p:nvSpPr>
        <p:spPr>
          <a:xfrm>
            <a:off x="6803863" y="457561"/>
            <a:ext cx="4201298" cy="2308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 	0 1 0 0 0 0 1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 	0 0 1 1 1 0 0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 	0 1 1 1 1 1 0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  	0 0 1 0 1 1 1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  	0 0 0 0 1 1 1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  	0 1 1 0 0 1 1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  	0 1 0 1 1 0 1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  	1 0 1 1 0 0 1 </a:t>
            </a:r>
            <a:endParaRPr/>
          </a:p>
        </p:txBody>
      </p:sp>
      <p:sp>
        <p:nvSpPr>
          <p:cNvPr id="356" name="Google Shape;356;p41"/>
          <p:cNvSpPr/>
          <p:nvPr/>
        </p:nvSpPr>
        <p:spPr>
          <a:xfrm>
            <a:off x="6927013" y="127910"/>
            <a:ext cx="45719" cy="244262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7" name="Google Shape;357;p41"/>
          <p:cNvSpPr txBox="1"/>
          <p:nvPr/>
        </p:nvSpPr>
        <p:spPr>
          <a:xfrm>
            <a:off x="6126634" y="65375"/>
            <a:ext cx="69794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Temp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8" name="Google Shape;358;p41"/>
          <p:cNvSpPr txBox="1"/>
          <p:nvPr/>
        </p:nvSpPr>
        <p:spPr>
          <a:xfrm>
            <a:off x="6324765" y="449677"/>
            <a:ext cx="301686" cy="2308324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sz="180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9" name="Google Shape;359;p41"/>
          <p:cNvSpPr txBox="1"/>
          <p:nvPr/>
        </p:nvSpPr>
        <p:spPr>
          <a:xfrm>
            <a:off x="9545043" y="434707"/>
            <a:ext cx="301686" cy="2308324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0" name="Google Shape;360;p41"/>
          <p:cNvSpPr txBox="1"/>
          <p:nvPr/>
        </p:nvSpPr>
        <p:spPr>
          <a:xfrm>
            <a:off x="9505501" y="69025"/>
            <a:ext cx="385555" cy="369332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361" name="Google Shape;361;p41"/>
          <p:cNvSpPr txBox="1"/>
          <p:nvPr/>
        </p:nvSpPr>
        <p:spPr>
          <a:xfrm>
            <a:off x="88426" y="3137058"/>
            <a:ext cx="8084073" cy="646331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l="-626" t="-7689" b="-13459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cxnSp>
        <p:nvCxnSpPr>
          <p:cNvPr id="362" name="Google Shape;362;p41"/>
          <p:cNvCxnSpPr/>
          <p:nvPr/>
        </p:nvCxnSpPr>
        <p:spPr>
          <a:xfrm rot="10800000">
            <a:off x="415716" y="3004672"/>
            <a:ext cx="11142975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ash"/>
            <a:miter lim="800000"/>
            <a:headEnd type="none" w="sm" len="sm"/>
            <a:tailEnd type="none" w="sm" len="sm"/>
          </a:ln>
        </p:spPr>
      </p:cxnSp>
      <p:sp>
        <p:nvSpPr>
          <p:cNvPr id="363" name="Google Shape;363;p41"/>
          <p:cNvSpPr/>
          <p:nvPr/>
        </p:nvSpPr>
        <p:spPr>
          <a:xfrm>
            <a:off x="1263016" y="4266929"/>
            <a:ext cx="4201298" cy="2308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1 	0 1 0 1 1 0 1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0 	1 0 1 1 0 0 1 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0 	0 1 0 0 0 0 1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0  	0 0 1 1 1 0 0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0  	0 1 1 1 1 1 0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0  	0 0 1 0 1 1 1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0  	0 0 0 0 1 1 1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0  	0 1 1 0 0 1 1 </a:t>
            </a:r>
            <a:endParaRPr/>
          </a:p>
        </p:txBody>
      </p:sp>
      <p:sp>
        <p:nvSpPr>
          <p:cNvPr id="364" name="Google Shape;364;p41"/>
          <p:cNvSpPr/>
          <p:nvPr/>
        </p:nvSpPr>
        <p:spPr>
          <a:xfrm>
            <a:off x="1386166" y="3937278"/>
            <a:ext cx="45719" cy="244262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5" name="Google Shape;365;p41"/>
          <p:cNvSpPr txBox="1"/>
          <p:nvPr/>
        </p:nvSpPr>
        <p:spPr>
          <a:xfrm>
            <a:off x="585787" y="3874743"/>
            <a:ext cx="69794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Temp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6" name="Google Shape;366;p41"/>
          <p:cNvSpPr txBox="1"/>
          <p:nvPr/>
        </p:nvSpPr>
        <p:spPr>
          <a:xfrm>
            <a:off x="783918" y="4259045"/>
            <a:ext cx="301686" cy="2308324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7" name="Google Shape;367;p41"/>
          <p:cNvSpPr txBox="1"/>
          <p:nvPr/>
        </p:nvSpPr>
        <p:spPr>
          <a:xfrm>
            <a:off x="4004196" y="4244075"/>
            <a:ext cx="301686" cy="2308324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/>
          </a:p>
        </p:txBody>
      </p:sp>
      <p:sp>
        <p:nvSpPr>
          <p:cNvPr id="368" name="Google Shape;368;p41"/>
          <p:cNvSpPr txBox="1"/>
          <p:nvPr/>
        </p:nvSpPr>
        <p:spPr>
          <a:xfrm>
            <a:off x="3964654" y="3878393"/>
            <a:ext cx="385555" cy="36933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cxnSp>
        <p:nvCxnSpPr>
          <p:cNvPr id="369" name="Google Shape;369;p41"/>
          <p:cNvCxnSpPr/>
          <p:nvPr/>
        </p:nvCxnSpPr>
        <p:spPr>
          <a:xfrm rot="10800000">
            <a:off x="7153907" y="520542"/>
            <a:ext cx="0" cy="15855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370" name="Google Shape;370;p41"/>
          <p:cNvSpPr/>
          <p:nvPr/>
        </p:nvSpPr>
        <p:spPr>
          <a:xfrm>
            <a:off x="6803863" y="4266929"/>
            <a:ext cx="4201298" cy="2308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 	0 1 0 1 1 0 1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 	1 0 1 1 0 0 1 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 	0 1 0 0 0 0 1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  	0 0 1 1 1 0 0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  	0 1 1 1 1 1 0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  	0 0 1 0 1 1 1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  	0 0 0 0 1 1 1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  	0 1 1 0 0 1 1 </a:t>
            </a:r>
            <a:endParaRPr/>
          </a:p>
        </p:txBody>
      </p:sp>
      <p:sp>
        <p:nvSpPr>
          <p:cNvPr id="371" name="Google Shape;371;p41"/>
          <p:cNvSpPr txBox="1"/>
          <p:nvPr/>
        </p:nvSpPr>
        <p:spPr>
          <a:xfrm>
            <a:off x="6614088" y="3874743"/>
            <a:ext cx="69794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Temp</a:t>
            </a:r>
            <a:endParaRPr sz="180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2" name="Google Shape;372;p41"/>
          <p:cNvSpPr txBox="1"/>
          <p:nvPr/>
        </p:nvSpPr>
        <p:spPr>
          <a:xfrm>
            <a:off x="6324765" y="4259045"/>
            <a:ext cx="301686" cy="2308324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3" name="Google Shape;373;p41"/>
          <p:cNvSpPr txBox="1"/>
          <p:nvPr/>
        </p:nvSpPr>
        <p:spPr>
          <a:xfrm>
            <a:off x="9545043" y="4244075"/>
            <a:ext cx="301686" cy="2308324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/>
          </a:p>
        </p:txBody>
      </p:sp>
      <p:sp>
        <p:nvSpPr>
          <p:cNvPr id="374" name="Google Shape;374;p41"/>
          <p:cNvSpPr txBox="1"/>
          <p:nvPr/>
        </p:nvSpPr>
        <p:spPr>
          <a:xfrm>
            <a:off x="9505501" y="3878393"/>
            <a:ext cx="385555" cy="369332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375" name="Google Shape;375;p41"/>
          <p:cNvSpPr txBox="1"/>
          <p:nvPr/>
        </p:nvSpPr>
        <p:spPr>
          <a:xfrm>
            <a:off x="5032943" y="1404203"/>
            <a:ext cx="41069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→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6" name="Google Shape;376;p41"/>
          <p:cNvSpPr txBox="1"/>
          <p:nvPr/>
        </p:nvSpPr>
        <p:spPr>
          <a:xfrm>
            <a:off x="5075445" y="5236425"/>
            <a:ext cx="41069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→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77" name="Google Shape;377;p41"/>
          <p:cNvCxnSpPr/>
          <p:nvPr/>
        </p:nvCxnSpPr>
        <p:spPr>
          <a:xfrm rot="10800000">
            <a:off x="9048912" y="520542"/>
            <a:ext cx="0" cy="15855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378" name="Google Shape;378;p41"/>
          <p:cNvCxnSpPr/>
          <p:nvPr/>
        </p:nvCxnSpPr>
        <p:spPr>
          <a:xfrm rot="10800000">
            <a:off x="10006437" y="520680"/>
            <a:ext cx="0" cy="1585362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379" name="Google Shape;379;p41"/>
          <p:cNvSpPr/>
          <p:nvPr/>
        </p:nvSpPr>
        <p:spPr>
          <a:xfrm>
            <a:off x="7836564" y="3959266"/>
            <a:ext cx="45600" cy="2442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359;p41">
            <a:extLst>
              <a:ext uri="{FF2B5EF4-FFF2-40B4-BE49-F238E27FC236}">
                <a16:creationId xmlns:a16="http://schemas.microsoft.com/office/drawing/2014/main" id="{330AD7D7-BDFC-E2B3-ACF1-5DB8538FD873}"/>
              </a:ext>
            </a:extLst>
          </p:cNvPr>
          <p:cNvSpPr txBox="1"/>
          <p:nvPr/>
        </p:nvSpPr>
        <p:spPr>
          <a:xfrm>
            <a:off x="4004196" y="457561"/>
            <a:ext cx="301686" cy="2308324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F203E13-A0D4-4F2D-BF60-10205BEA07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8852B28-D290-2A4B-A90A-47EAEF72A8E4}" type="slidenum">
              <a:rPr kumimoji="1" lang="ko-Kore-KR" altLang="en-US" smtClean="0"/>
              <a:t>20</a:t>
            </a:fld>
            <a:endParaRPr kumimoji="1" lang="ko-Kore-KR" alt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42"/>
          <p:cNvSpPr/>
          <p:nvPr/>
        </p:nvSpPr>
        <p:spPr>
          <a:xfrm>
            <a:off x="309700" y="117216"/>
            <a:ext cx="11621954" cy="92138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85" name="Google Shape;385;p42"/>
          <p:cNvCxnSpPr/>
          <p:nvPr/>
        </p:nvCxnSpPr>
        <p:spPr>
          <a:xfrm rot="10800000">
            <a:off x="309700" y="3409122"/>
            <a:ext cx="11142975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ash"/>
            <a:miter lim="800000"/>
            <a:headEnd type="none" w="sm" len="sm"/>
            <a:tailEnd type="none" w="sm" len="sm"/>
          </a:ln>
        </p:spPr>
      </p:cxnSp>
      <p:sp>
        <p:nvSpPr>
          <p:cNvPr id="386" name="Google Shape;386;p42"/>
          <p:cNvSpPr/>
          <p:nvPr/>
        </p:nvSpPr>
        <p:spPr>
          <a:xfrm>
            <a:off x="939776" y="521189"/>
            <a:ext cx="4201298" cy="2585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 	0 1 0 1 1 0 1 </a:t>
            </a:r>
            <a:endParaRPr dirty="0"/>
          </a:p>
          <a:p>
            <a:pPr marL="342900" marR="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ko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	1 0 1 1 0 0 1  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r>
              <a:rPr lang="ko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	0 1 0 0 0 0 1 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r>
              <a:rPr lang="ko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	0 0 1 1 1 0 0 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r>
              <a:rPr lang="ko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	0 1 1 1 1 1 0 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r>
              <a:rPr lang="ko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	0 0 1 0 1 1 1 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r>
              <a:rPr lang="ko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	0 0 0 0 1 1 1 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r>
              <a:rPr lang="ko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	0 1 1 0 0 1 1 </a:t>
            </a:r>
            <a:endParaRPr dirty="0"/>
          </a:p>
        </p:txBody>
      </p:sp>
      <p:sp>
        <p:nvSpPr>
          <p:cNvPr id="387" name="Google Shape;387;p42"/>
          <p:cNvSpPr txBox="1"/>
          <p:nvPr/>
        </p:nvSpPr>
        <p:spPr>
          <a:xfrm>
            <a:off x="750001" y="138599"/>
            <a:ext cx="69794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Temp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8" name="Google Shape;388;p42"/>
          <p:cNvSpPr txBox="1"/>
          <p:nvPr/>
        </p:nvSpPr>
        <p:spPr>
          <a:xfrm>
            <a:off x="3661078" y="507937"/>
            <a:ext cx="301686" cy="2585323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/>
          </a:p>
        </p:txBody>
      </p:sp>
      <p:sp>
        <p:nvSpPr>
          <p:cNvPr id="389" name="Google Shape;389;p42"/>
          <p:cNvSpPr txBox="1"/>
          <p:nvPr/>
        </p:nvSpPr>
        <p:spPr>
          <a:xfrm>
            <a:off x="3641414" y="135464"/>
            <a:ext cx="385555" cy="36933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390" name="Google Shape;390;p42"/>
          <p:cNvSpPr/>
          <p:nvPr/>
        </p:nvSpPr>
        <p:spPr>
          <a:xfrm>
            <a:off x="1978087" y="863208"/>
            <a:ext cx="45600" cy="2442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1" name="Google Shape;391;p42"/>
          <p:cNvSpPr txBox="1"/>
          <p:nvPr/>
        </p:nvSpPr>
        <p:spPr>
          <a:xfrm>
            <a:off x="5254245" y="130557"/>
            <a:ext cx="69794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Temp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2" name="Google Shape;392;p42"/>
          <p:cNvSpPr txBox="1"/>
          <p:nvPr/>
        </p:nvSpPr>
        <p:spPr>
          <a:xfrm>
            <a:off x="7958272" y="522743"/>
            <a:ext cx="301800" cy="25854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/>
          </a:p>
        </p:txBody>
      </p:sp>
      <p:sp>
        <p:nvSpPr>
          <p:cNvPr id="393" name="Google Shape;393;p42"/>
          <p:cNvSpPr txBox="1"/>
          <p:nvPr/>
        </p:nvSpPr>
        <p:spPr>
          <a:xfrm>
            <a:off x="7916338" y="134207"/>
            <a:ext cx="385555" cy="369332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394" name="Google Shape;394;p42"/>
          <p:cNvSpPr txBox="1"/>
          <p:nvPr/>
        </p:nvSpPr>
        <p:spPr>
          <a:xfrm>
            <a:off x="750001" y="3508630"/>
            <a:ext cx="69794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Temp</a:t>
            </a:r>
            <a:endParaRPr sz="180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5" name="Google Shape;395;p42"/>
          <p:cNvSpPr txBox="1"/>
          <p:nvPr/>
        </p:nvSpPr>
        <p:spPr>
          <a:xfrm>
            <a:off x="3641414" y="3512280"/>
            <a:ext cx="385555" cy="36933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396" name="Google Shape;396;p42"/>
          <p:cNvSpPr/>
          <p:nvPr/>
        </p:nvSpPr>
        <p:spPr>
          <a:xfrm>
            <a:off x="2142565" y="4517006"/>
            <a:ext cx="45600" cy="2442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7" name="Google Shape;397;p42"/>
          <p:cNvSpPr/>
          <p:nvPr/>
        </p:nvSpPr>
        <p:spPr>
          <a:xfrm>
            <a:off x="6463126" y="854337"/>
            <a:ext cx="45600" cy="2442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8" name="Google Shape;398;p42"/>
          <p:cNvSpPr/>
          <p:nvPr/>
        </p:nvSpPr>
        <p:spPr>
          <a:xfrm>
            <a:off x="5427808" y="514859"/>
            <a:ext cx="4201298" cy="2585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 	0 1 0 1 1 0 1 </a:t>
            </a:r>
            <a:endParaRPr/>
          </a:p>
          <a:p>
            <a:pPr marL="342900" marR="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r>
              <a:rPr lang="k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	1 0 1 1 0 0 1 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k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	0 1 0 0 0 0 1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k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	0 0 1 1 1 0 0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k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	0 1 1 1 1 1 0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k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	0 0 1 0 1 1 1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k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	0 0 0 0 1 1 1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k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	0 1 1 0 0 1 1 </a:t>
            </a:r>
            <a:endParaRPr/>
          </a:p>
        </p:txBody>
      </p:sp>
      <p:sp>
        <p:nvSpPr>
          <p:cNvPr id="399" name="Google Shape;399;p42"/>
          <p:cNvSpPr/>
          <p:nvPr/>
        </p:nvSpPr>
        <p:spPr>
          <a:xfrm>
            <a:off x="939776" y="3903829"/>
            <a:ext cx="4201200" cy="25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 	0 1 0 1 1 0 1 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 	1 0 1 1 0 0 1  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 	0 1 0 0 0 0 1 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  	0 0 1 1 1 0 0 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  	0 1 1 1 1 1 0 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  	0 0 1 0 1 1 1 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  	0 0 0 0 1 1 1 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  	0 1 1 0 0 1 1 </a:t>
            </a:r>
            <a:endParaRPr dirty="0"/>
          </a:p>
        </p:txBody>
      </p:sp>
      <p:sp>
        <p:nvSpPr>
          <p:cNvPr id="400" name="Google Shape;400;p42"/>
          <p:cNvSpPr txBox="1"/>
          <p:nvPr/>
        </p:nvSpPr>
        <p:spPr>
          <a:xfrm>
            <a:off x="3661078" y="3898631"/>
            <a:ext cx="301686" cy="2585323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/>
          </a:p>
        </p:txBody>
      </p:sp>
      <p:sp>
        <p:nvSpPr>
          <p:cNvPr id="401" name="Google Shape;401;p42"/>
          <p:cNvSpPr txBox="1"/>
          <p:nvPr/>
        </p:nvSpPr>
        <p:spPr>
          <a:xfrm>
            <a:off x="5238033" y="3508630"/>
            <a:ext cx="69794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Temp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2" name="Google Shape;402;p42"/>
          <p:cNvSpPr txBox="1"/>
          <p:nvPr/>
        </p:nvSpPr>
        <p:spPr>
          <a:xfrm>
            <a:off x="8129446" y="3512280"/>
            <a:ext cx="385500" cy="3693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403" name="Google Shape;403;p42"/>
          <p:cNvSpPr/>
          <p:nvPr/>
        </p:nvSpPr>
        <p:spPr>
          <a:xfrm>
            <a:off x="6789305" y="4510697"/>
            <a:ext cx="45600" cy="2442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4" name="Google Shape;404;p42"/>
          <p:cNvSpPr/>
          <p:nvPr/>
        </p:nvSpPr>
        <p:spPr>
          <a:xfrm>
            <a:off x="5427808" y="3903829"/>
            <a:ext cx="4201200" cy="25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 	   0 1 0 1 1 0 1 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 	   1 0 1 1 0 0 1  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1 </a:t>
            </a:r>
            <a:r>
              <a:rPr lang="ko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   0 1 0 0 0 0 1 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r>
              <a:rPr lang="ko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	   0 0 1 1 1 0 0 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ko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ko" sz="1800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lang="ko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   0 1 1 1 1 1 0 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r>
              <a:rPr lang="ko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	   0 0 1 0 1 1 1 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r>
              <a:rPr lang="ko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	   0 0 0 0 1 1 1 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ko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	   0 1 1 0 0 1 1 </a:t>
            </a:r>
            <a:endParaRPr dirty="0"/>
          </a:p>
        </p:txBody>
      </p:sp>
      <p:sp>
        <p:nvSpPr>
          <p:cNvPr id="405" name="Google Shape;405;p42"/>
          <p:cNvSpPr txBox="1"/>
          <p:nvPr/>
        </p:nvSpPr>
        <p:spPr>
          <a:xfrm>
            <a:off x="8149110" y="3898631"/>
            <a:ext cx="301800" cy="25860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/>
          </a:p>
        </p:txBody>
      </p:sp>
      <p:cxnSp>
        <p:nvCxnSpPr>
          <p:cNvPr id="406" name="Google Shape;406;p42"/>
          <p:cNvCxnSpPr>
            <a:cxnSpLocks/>
            <a:endCxn id="407" idx="1"/>
          </p:cNvCxnSpPr>
          <p:nvPr/>
        </p:nvCxnSpPr>
        <p:spPr>
          <a:xfrm flipV="1">
            <a:off x="5633346" y="4916575"/>
            <a:ext cx="1081516" cy="553500"/>
          </a:xfrm>
          <a:prstGeom prst="straightConnector1">
            <a:avLst/>
          </a:prstGeom>
          <a:noFill/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08" name="Google Shape;408;p42"/>
          <p:cNvCxnSpPr>
            <a:cxnSpLocks/>
            <a:endCxn id="409" idx="1"/>
          </p:cNvCxnSpPr>
          <p:nvPr/>
        </p:nvCxnSpPr>
        <p:spPr>
          <a:xfrm>
            <a:off x="5639846" y="5181475"/>
            <a:ext cx="1075216" cy="0"/>
          </a:xfrm>
          <a:prstGeom prst="straightConnector1">
            <a:avLst/>
          </a:prstGeom>
          <a:noFill/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07" name="Google Shape;407;p42"/>
          <p:cNvSpPr/>
          <p:nvPr/>
        </p:nvSpPr>
        <p:spPr>
          <a:xfrm>
            <a:off x="6714862" y="4803925"/>
            <a:ext cx="1732484" cy="225300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9" name="Google Shape;409;p42"/>
          <p:cNvSpPr/>
          <p:nvPr/>
        </p:nvSpPr>
        <p:spPr>
          <a:xfrm>
            <a:off x="6715062" y="5068825"/>
            <a:ext cx="1732484" cy="225300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10" name="Google Shape;410;p42"/>
          <p:cNvCxnSpPr>
            <a:cxnSpLocks/>
            <a:endCxn id="407" idx="1"/>
          </p:cNvCxnSpPr>
          <p:nvPr/>
        </p:nvCxnSpPr>
        <p:spPr>
          <a:xfrm flipV="1">
            <a:off x="5639646" y="4916575"/>
            <a:ext cx="1075216" cy="269400"/>
          </a:xfrm>
          <a:prstGeom prst="straightConnector1">
            <a:avLst/>
          </a:prstGeom>
          <a:noFill/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11" name="Google Shape;411;p42"/>
          <p:cNvCxnSpPr>
            <a:cxnSpLocks/>
            <a:endCxn id="412" idx="1"/>
          </p:cNvCxnSpPr>
          <p:nvPr/>
        </p:nvCxnSpPr>
        <p:spPr>
          <a:xfrm flipV="1">
            <a:off x="5614646" y="5466716"/>
            <a:ext cx="1100416" cy="3300"/>
          </a:xfrm>
          <a:prstGeom prst="straightConnector1">
            <a:avLst/>
          </a:prstGeom>
          <a:noFill/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12" name="Google Shape;412;p42"/>
          <p:cNvSpPr/>
          <p:nvPr/>
        </p:nvSpPr>
        <p:spPr>
          <a:xfrm>
            <a:off x="6715062" y="5354066"/>
            <a:ext cx="1732484" cy="225300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3" name="Google Shape;413;p42"/>
          <p:cNvSpPr txBox="1"/>
          <p:nvPr/>
        </p:nvSpPr>
        <p:spPr>
          <a:xfrm>
            <a:off x="5770709" y="5490145"/>
            <a:ext cx="2424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4" name="Google Shape;414;p42"/>
          <p:cNvSpPr txBox="1"/>
          <p:nvPr/>
        </p:nvSpPr>
        <p:spPr>
          <a:xfrm>
            <a:off x="4575743" y="1632803"/>
            <a:ext cx="410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→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5" name="Google Shape;415;p42"/>
          <p:cNvSpPr txBox="1"/>
          <p:nvPr/>
        </p:nvSpPr>
        <p:spPr>
          <a:xfrm>
            <a:off x="4618245" y="5084025"/>
            <a:ext cx="410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→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D5861D8-CA0F-4594-B4E0-207C28761B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8852B28-D290-2A4B-A90A-47EAEF72A8E4}" type="slidenum">
              <a:rPr kumimoji="1" lang="ko-Kore-KR" altLang="en-US" smtClean="0"/>
              <a:t>21</a:t>
            </a:fld>
            <a:endParaRPr kumimoji="1" lang="ko-Kore-KR" altLang="en-US"/>
          </a:p>
        </p:txBody>
      </p:sp>
      <p:cxnSp>
        <p:nvCxnSpPr>
          <p:cNvPr id="35" name="Google Shape;410;p42">
            <a:extLst>
              <a:ext uri="{FF2B5EF4-FFF2-40B4-BE49-F238E27FC236}">
                <a16:creationId xmlns:a16="http://schemas.microsoft.com/office/drawing/2014/main" id="{1EB0BD53-9CE6-E835-1B4F-61A633900BDA}"/>
              </a:ext>
            </a:extLst>
          </p:cNvPr>
          <p:cNvCxnSpPr>
            <a:cxnSpLocks/>
            <a:endCxn id="407" idx="1"/>
          </p:cNvCxnSpPr>
          <p:nvPr/>
        </p:nvCxnSpPr>
        <p:spPr>
          <a:xfrm>
            <a:off x="5639646" y="4916575"/>
            <a:ext cx="1075216" cy="0"/>
          </a:xfrm>
          <a:prstGeom prst="straightConnector1">
            <a:avLst/>
          </a:prstGeom>
          <a:noFill/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43"/>
          <p:cNvSpPr/>
          <p:nvPr/>
        </p:nvSpPr>
        <p:spPr>
          <a:xfrm>
            <a:off x="272226" y="132623"/>
            <a:ext cx="11621954" cy="92138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1" name="Google Shape;421;p43"/>
          <p:cNvSpPr/>
          <p:nvPr/>
        </p:nvSpPr>
        <p:spPr>
          <a:xfrm>
            <a:off x="629478" y="525600"/>
            <a:ext cx="3233531" cy="2585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  	1 0 1 1 0 1   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  	0 1 1 0 0 1   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r>
              <a:rPr lang="ko" sz="1800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ko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	1 0 0 0 0 1   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ko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	0 1 1 1 0 0   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r>
              <a:rPr lang="ko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	0 </a:t>
            </a:r>
            <a:r>
              <a:rPr lang="ko" sz="1800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1 1 1 1 1   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ko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	0 1 0 1 1 1   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ko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	0 0 0 1 1 1   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r>
              <a:rPr lang="ko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	0 </a:t>
            </a:r>
            <a:r>
              <a:rPr lang="ko" sz="1800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1 0 0 1 0   </a:t>
            </a:r>
            <a:endParaRPr dirty="0"/>
          </a:p>
        </p:txBody>
      </p:sp>
      <p:sp>
        <p:nvSpPr>
          <p:cNvPr id="422" name="Google Shape;422;p43"/>
          <p:cNvSpPr/>
          <p:nvPr/>
        </p:nvSpPr>
        <p:spPr>
          <a:xfrm>
            <a:off x="1830072" y="1146817"/>
            <a:ext cx="45600" cy="2442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3" name="Google Shape;423;p43"/>
          <p:cNvSpPr txBox="1"/>
          <p:nvPr/>
        </p:nvSpPr>
        <p:spPr>
          <a:xfrm>
            <a:off x="3219516" y="132623"/>
            <a:ext cx="385555" cy="36933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424" name="Google Shape;424;p43"/>
          <p:cNvSpPr txBox="1"/>
          <p:nvPr/>
        </p:nvSpPr>
        <p:spPr>
          <a:xfrm>
            <a:off x="3259058" y="518974"/>
            <a:ext cx="301686" cy="2585323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sz="180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sz="180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5" name="Google Shape;425;p43"/>
          <p:cNvSpPr txBox="1"/>
          <p:nvPr/>
        </p:nvSpPr>
        <p:spPr>
          <a:xfrm>
            <a:off x="453998" y="132623"/>
            <a:ext cx="69794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Temp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6" name="Google Shape;426;p43"/>
          <p:cNvSpPr/>
          <p:nvPr/>
        </p:nvSpPr>
        <p:spPr>
          <a:xfrm>
            <a:off x="4479234" y="532226"/>
            <a:ext cx="3233531" cy="2585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  	1 0 1 1 0 1   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  	0 1 1 0 0 1   	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r>
              <a:rPr lang="ko" sz="1800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ko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	1 0 0 0 0 1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  	0 1 1 1 0 0   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  	0 1 1 1 1 1   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  	0 1 0 1 1 1   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  	0 0 0 1 1 1   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  	0 1 0 0 1 0   </a:t>
            </a:r>
            <a:endParaRPr dirty="0"/>
          </a:p>
        </p:txBody>
      </p:sp>
      <p:sp>
        <p:nvSpPr>
          <p:cNvPr id="427" name="Google Shape;427;p43"/>
          <p:cNvSpPr/>
          <p:nvPr/>
        </p:nvSpPr>
        <p:spPr>
          <a:xfrm>
            <a:off x="5688984" y="1418886"/>
            <a:ext cx="45600" cy="2442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8" name="Google Shape;428;p43"/>
          <p:cNvSpPr txBox="1"/>
          <p:nvPr/>
        </p:nvSpPr>
        <p:spPr>
          <a:xfrm>
            <a:off x="7069272" y="132623"/>
            <a:ext cx="385555" cy="369332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429" name="Google Shape;429;p43"/>
          <p:cNvSpPr txBox="1"/>
          <p:nvPr/>
        </p:nvSpPr>
        <p:spPr>
          <a:xfrm>
            <a:off x="7108814" y="525600"/>
            <a:ext cx="301686" cy="2585323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0" name="Google Shape;430;p43"/>
          <p:cNvSpPr txBox="1"/>
          <p:nvPr/>
        </p:nvSpPr>
        <p:spPr>
          <a:xfrm>
            <a:off x="4303754" y="139249"/>
            <a:ext cx="69794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Temp</a:t>
            </a:r>
            <a:endParaRPr sz="180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31" name="Google Shape;431;p43"/>
          <p:cNvCxnSpPr/>
          <p:nvPr/>
        </p:nvCxnSpPr>
        <p:spPr>
          <a:xfrm rot="10800000">
            <a:off x="309700" y="3409122"/>
            <a:ext cx="11142975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ash"/>
            <a:miter lim="800000"/>
            <a:headEnd type="none" w="sm" len="sm"/>
            <a:tailEnd type="none" w="sm" len="sm"/>
          </a:ln>
        </p:spPr>
      </p:cxnSp>
      <p:sp>
        <p:nvSpPr>
          <p:cNvPr id="432" name="Google Shape;432;p43"/>
          <p:cNvSpPr txBox="1"/>
          <p:nvPr/>
        </p:nvSpPr>
        <p:spPr>
          <a:xfrm>
            <a:off x="8643012" y="1455555"/>
            <a:ext cx="412292" cy="477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sz="25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3" name="Google Shape;433;p43"/>
          <p:cNvSpPr/>
          <p:nvPr/>
        </p:nvSpPr>
        <p:spPr>
          <a:xfrm>
            <a:off x="543339" y="4199238"/>
            <a:ext cx="3246783" cy="2308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  	1 0 1 0 1 1 0 1   	1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  	1 1 0 1 1 0 0 1   	1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  	0 1 1 0 0 0 0 1   	1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  	0 0 1 1 1 1 0 0   	1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  	0 1 1 0 1 0 1 1   	0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  	0 0 1 1 1 1 1 1   	0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  	0 0 0 0 1 1 1 0   	0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  	0 1 1 1 0 1 0 1   	0</a:t>
            </a:r>
            <a:endParaRPr/>
          </a:p>
        </p:txBody>
      </p:sp>
      <p:cxnSp>
        <p:nvCxnSpPr>
          <p:cNvPr id="434" name="Google Shape;434;p43"/>
          <p:cNvCxnSpPr/>
          <p:nvPr/>
        </p:nvCxnSpPr>
        <p:spPr>
          <a:xfrm>
            <a:off x="1620079" y="4343339"/>
            <a:ext cx="1213500" cy="2073900"/>
          </a:xfrm>
          <a:prstGeom prst="straightConnector1">
            <a:avLst/>
          </a:prstGeom>
          <a:noFill/>
          <a:ln w="12700" cap="flat" cmpd="sng">
            <a:solidFill>
              <a:srgbClr val="FF0000"/>
            </a:solidFill>
            <a:prstDash val="lgDash"/>
            <a:miter lim="800000"/>
            <a:headEnd type="none" w="sm" len="sm"/>
            <a:tailEnd type="none" w="sm" len="sm"/>
          </a:ln>
        </p:spPr>
      </p:cxnSp>
      <p:sp>
        <p:nvSpPr>
          <p:cNvPr id="435" name="Google Shape;435;p43"/>
          <p:cNvSpPr txBox="1"/>
          <p:nvPr/>
        </p:nvSpPr>
        <p:spPr>
          <a:xfrm>
            <a:off x="2795129" y="3857912"/>
            <a:ext cx="385500" cy="3693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436" name="Google Shape;436;p43"/>
          <p:cNvSpPr txBox="1"/>
          <p:nvPr/>
        </p:nvSpPr>
        <p:spPr>
          <a:xfrm>
            <a:off x="381112" y="3831382"/>
            <a:ext cx="69794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Temp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7" name="Google Shape;437;p43"/>
          <p:cNvSpPr txBox="1"/>
          <p:nvPr/>
        </p:nvSpPr>
        <p:spPr>
          <a:xfrm>
            <a:off x="2026862" y="3638612"/>
            <a:ext cx="431400" cy="3693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438" name="Google Shape;438;p43"/>
          <p:cNvSpPr/>
          <p:nvPr/>
        </p:nvSpPr>
        <p:spPr>
          <a:xfrm>
            <a:off x="2749529" y="3983012"/>
            <a:ext cx="45600" cy="2442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9" name="Google Shape;439;p43"/>
          <p:cNvSpPr txBox="1"/>
          <p:nvPr/>
        </p:nvSpPr>
        <p:spPr>
          <a:xfrm>
            <a:off x="7859744" y="3674143"/>
            <a:ext cx="4253024" cy="2308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k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오른쪽에서 왼쪽은 Rotation 필요 없음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k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Elimination만 수행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k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Temp 큐비트 한번 더 할당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k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마지막으로 Weight check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0" name="Google Shape;440;p43"/>
          <p:cNvSpPr/>
          <p:nvPr/>
        </p:nvSpPr>
        <p:spPr>
          <a:xfrm>
            <a:off x="4574135" y="4199238"/>
            <a:ext cx="3057829" cy="2308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1 0 0 1 0 1 1 0   	0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1 1 1 0 1 1 0 0   	0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0 1 1 1 0 0 0 0   	1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0 0 1 1 1 1 1 0   	1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0 1 1 0 1 1 0 1   	0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0 0 1 1 1 1 1 1   	0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0 0 0 0 1 1 1 1   	0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0 1 1 1 0 1 0 1   	0</a:t>
            </a:r>
            <a:endParaRPr/>
          </a:p>
        </p:txBody>
      </p:sp>
      <p:cxnSp>
        <p:nvCxnSpPr>
          <p:cNvPr id="441" name="Google Shape;441;p43"/>
          <p:cNvCxnSpPr/>
          <p:nvPr/>
        </p:nvCxnSpPr>
        <p:spPr>
          <a:xfrm>
            <a:off x="4823215" y="4323043"/>
            <a:ext cx="1213567" cy="2073965"/>
          </a:xfrm>
          <a:prstGeom prst="straightConnector1">
            <a:avLst/>
          </a:prstGeom>
          <a:noFill/>
          <a:ln w="12700" cap="flat" cmpd="sng">
            <a:solidFill>
              <a:srgbClr val="FF0000"/>
            </a:solidFill>
            <a:prstDash val="lgDash"/>
            <a:miter lim="800000"/>
            <a:headEnd type="none" w="sm" len="sm"/>
            <a:tailEnd type="none" w="sm" len="sm"/>
          </a:ln>
        </p:spPr>
      </p:cxnSp>
      <p:sp>
        <p:nvSpPr>
          <p:cNvPr id="442" name="Google Shape;442;p43"/>
          <p:cNvSpPr txBox="1"/>
          <p:nvPr/>
        </p:nvSpPr>
        <p:spPr>
          <a:xfrm>
            <a:off x="6103049" y="3869683"/>
            <a:ext cx="845616" cy="369332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l="-5881" t="-9999" b="-23330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443" name="Google Shape;443;p43"/>
          <p:cNvSpPr txBox="1"/>
          <p:nvPr/>
        </p:nvSpPr>
        <p:spPr>
          <a:xfrm>
            <a:off x="3924284" y="4987261"/>
            <a:ext cx="412292" cy="477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sz="25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4" name="Google Shape;444;p43"/>
          <p:cNvSpPr/>
          <p:nvPr/>
        </p:nvSpPr>
        <p:spPr>
          <a:xfrm>
            <a:off x="6440557" y="4239015"/>
            <a:ext cx="212034" cy="2268547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5" name="Google Shape;445;p43"/>
          <p:cNvSpPr/>
          <p:nvPr/>
        </p:nvSpPr>
        <p:spPr>
          <a:xfrm>
            <a:off x="7976098" y="5846105"/>
            <a:ext cx="4599300" cy="92340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-6847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446" name="Google Shape;446;p43"/>
          <p:cNvSpPr txBox="1"/>
          <p:nvPr/>
        </p:nvSpPr>
        <p:spPr>
          <a:xfrm>
            <a:off x="10842700" y="5830875"/>
            <a:ext cx="1119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Secret</a:t>
            </a:r>
            <a:endParaRPr sz="1800" b="1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0A12DFB-E426-4FA2-8A33-2DEB5F9771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8852B28-D290-2A4B-A90A-47EAEF72A8E4}" type="slidenum">
              <a:rPr kumimoji="1" lang="ko-Kore-KR" altLang="en-US" smtClean="0"/>
              <a:t>22</a:t>
            </a:fld>
            <a:endParaRPr kumimoji="1" lang="ko-Kore-KR" alt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1" name="Google Shape;451;p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42196" y="1925726"/>
            <a:ext cx="8451786" cy="3815042"/>
          </a:xfrm>
          <a:prstGeom prst="rect">
            <a:avLst/>
          </a:prstGeom>
          <a:noFill/>
          <a:ln>
            <a:noFill/>
          </a:ln>
        </p:spPr>
      </p:pic>
      <p:sp>
        <p:nvSpPr>
          <p:cNvPr id="453" name="Google Shape;453;p44"/>
          <p:cNvSpPr txBox="1"/>
          <p:nvPr/>
        </p:nvSpPr>
        <p:spPr>
          <a:xfrm>
            <a:off x="372725" y="1076126"/>
            <a:ext cx="11040900" cy="8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28600" lvl="0" indent="-2667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ko" sz="2400">
                <a:solidFill>
                  <a:schemeClr val="dk1"/>
                </a:solidFill>
              </a:rPr>
              <a:t>이번 구현은 </a:t>
            </a:r>
            <a:r>
              <a:rPr lang="ko" sz="2400" b="1">
                <a:solidFill>
                  <a:schemeClr val="dk1"/>
                </a:solidFill>
              </a:rPr>
              <a:t>Prange의 ISD를 Quantum으로</a:t>
            </a:r>
            <a:r>
              <a:rPr lang="ko" sz="2400">
                <a:solidFill>
                  <a:schemeClr val="dk1"/>
                </a:solidFill>
              </a:rPr>
              <a:t> 옮긴 것</a:t>
            </a:r>
            <a:endParaRPr sz="2400">
              <a:solidFill>
                <a:schemeClr val="dk1"/>
              </a:solidFill>
            </a:endParaRPr>
          </a:p>
          <a:p>
            <a:pPr marL="685800" lvl="1" indent="-2667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ko" sz="2400" b="1">
                <a:solidFill>
                  <a:schemeClr val="dk1"/>
                </a:solidFill>
              </a:rPr>
              <a:t>Prange ISD는 </a:t>
            </a:r>
            <a:r>
              <a:rPr lang="ko" sz="2400" b="1" i="1">
                <a:solidFill>
                  <a:schemeClr val="dk1"/>
                </a:solidFill>
              </a:rPr>
              <a:t>p </a:t>
            </a:r>
            <a:r>
              <a:rPr lang="ko" sz="2400" b="1">
                <a:solidFill>
                  <a:schemeClr val="dk1"/>
                </a:solidFill>
              </a:rPr>
              <a:t>= 0</a:t>
            </a:r>
            <a:r>
              <a:rPr lang="ko" sz="2400">
                <a:solidFill>
                  <a:schemeClr val="dk1"/>
                </a:solidFill>
              </a:rPr>
              <a:t>인 경우에 해당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454" name="Google Shape;454;p44"/>
          <p:cNvSpPr txBox="1">
            <a:spLocks noGrp="1"/>
          </p:cNvSpPr>
          <p:nvPr>
            <p:ph type="title"/>
          </p:nvPr>
        </p:nvSpPr>
        <p:spPr>
          <a:xfrm>
            <a:off x="411920" y="207747"/>
            <a:ext cx="11368200" cy="7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ko" dirty="0"/>
              <a:t>Quantum Information Set Decoding</a:t>
            </a:r>
            <a:endParaRPr b="1" dirty="0">
              <a:solidFill>
                <a:srgbClr val="2E75B5"/>
              </a:solidFill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E8A3CB6-3CA0-453F-9952-00865E77D6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43935"/>
            <a:ext cx="2743200" cy="365125"/>
          </a:xfrm>
        </p:spPr>
        <p:txBody>
          <a:bodyPr/>
          <a:lstStyle/>
          <a:p>
            <a:fld id="{48852B28-D290-2A4B-A90A-47EAEF72A8E4}" type="slidenum">
              <a:rPr kumimoji="1" lang="ko-Kore-KR" altLang="en-US" smtClean="0"/>
              <a:t>23</a:t>
            </a:fld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03A9CDB-438C-276F-4D9D-E842F8306F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4839" y="5781874"/>
            <a:ext cx="8210440" cy="816639"/>
          </a:xfrm>
          <a:prstGeom prst="rect">
            <a:avLst/>
          </a:prstGeom>
        </p:spPr>
      </p:pic>
      <p:sp>
        <p:nvSpPr>
          <p:cNvPr id="452" name="Google Shape;452;p44"/>
          <p:cNvSpPr/>
          <p:nvPr/>
        </p:nvSpPr>
        <p:spPr>
          <a:xfrm>
            <a:off x="6043682" y="2981371"/>
            <a:ext cx="4050300" cy="3668882"/>
          </a:xfrm>
          <a:prstGeom prst="rect">
            <a:avLst/>
          </a:prstGeom>
          <a:noFill/>
          <a:ln w="12700" cap="flat" cmpd="sng">
            <a:solidFill>
              <a:srgbClr val="FF0000"/>
            </a:solidFill>
            <a:prstDash val="lg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45"/>
          <p:cNvSpPr txBox="1"/>
          <p:nvPr/>
        </p:nvSpPr>
        <p:spPr>
          <a:xfrm>
            <a:off x="384850" y="1268125"/>
            <a:ext cx="108201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</a:endParaRPr>
          </a:p>
        </p:txBody>
      </p:sp>
      <p:sp>
        <p:nvSpPr>
          <p:cNvPr id="460" name="Google Shape;460;p45"/>
          <p:cNvSpPr txBox="1"/>
          <p:nvPr/>
        </p:nvSpPr>
        <p:spPr>
          <a:xfrm>
            <a:off x="372725" y="1199218"/>
            <a:ext cx="11040900" cy="55620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28600" lvl="0" indent="-2667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ko" sz="22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Information Set Decoding(ISD)</a:t>
            </a:r>
            <a:r>
              <a:rPr lang="ko" sz="2200" dirty="0">
                <a:solidFill>
                  <a:schemeClr val="dk1"/>
                </a:solidFill>
              </a:rPr>
              <a:t>은 </a:t>
            </a:r>
            <a:r>
              <a:rPr lang="ko" sz="2200" b="1" dirty="0">
                <a:solidFill>
                  <a:schemeClr val="dk1"/>
                </a:solidFill>
              </a:rPr>
              <a:t>코드기반암호에 대한 가장 효율적인 공격 알고리즘</a:t>
            </a:r>
            <a:endParaRPr sz="2200" b="1" dirty="0">
              <a:solidFill>
                <a:schemeClr val="dk1"/>
              </a:solidFill>
            </a:endParaRPr>
          </a:p>
          <a:p>
            <a:pPr marL="2286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solidFill>
                <a:schemeClr val="dk1"/>
              </a:solidFill>
            </a:endParaRPr>
          </a:p>
          <a:p>
            <a:pPr marL="228600" lvl="0" indent="-2667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ko" sz="2000" b="1" dirty="0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rPr>
              <a:t>Brute force </a:t>
            </a:r>
            <a:r>
              <a:rPr lang="ko" sz="2000" b="1" dirty="0">
                <a:solidFill>
                  <a:srgbClr val="2E75B5"/>
                </a:solidFill>
              </a:rPr>
              <a:t>공격을 가속화 시키는 </a:t>
            </a:r>
            <a:r>
              <a:rPr lang="ko" sz="2000" b="1" dirty="0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rPr>
              <a:t>Grover search </a:t>
            </a:r>
            <a:r>
              <a:rPr lang="ko" sz="2000" b="1" dirty="0">
                <a:solidFill>
                  <a:srgbClr val="2E75B5"/>
                </a:solidFill>
              </a:rPr>
              <a:t>알고리즘 </a:t>
            </a:r>
            <a:r>
              <a:rPr lang="ko" sz="2000" dirty="0">
                <a:solidFill>
                  <a:schemeClr val="dk1"/>
                </a:solidFill>
              </a:rPr>
              <a:t>적용 시</a:t>
            </a:r>
            <a:r>
              <a:rPr lang="ko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ko" sz="2000" b="1" dirty="0">
                <a:solidFill>
                  <a:schemeClr val="dk1"/>
                </a:solidFill>
              </a:rPr>
              <a:t>공격 복잡도 √</a:t>
            </a:r>
            <a:r>
              <a:rPr lang="ko" sz="2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로 떨어짐</a:t>
            </a:r>
            <a:endParaRPr sz="20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lvl="0" indent="-266700">
              <a:lnSpc>
                <a:spcPct val="90000"/>
              </a:lnSpc>
              <a:buClr>
                <a:schemeClr val="dk1"/>
              </a:buClr>
              <a:buSzPts val="2400"/>
              <a:buChar char="•"/>
            </a:pPr>
            <a:r>
              <a:rPr lang="ko" sz="2000" dirty="0">
                <a:solidFill>
                  <a:schemeClr val="dk1"/>
                </a:solidFill>
              </a:rPr>
              <a:t>다양한</a:t>
            </a:r>
            <a:r>
              <a:rPr lang="ko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Classical</a:t>
            </a:r>
            <a:r>
              <a:rPr lang="ko" sz="2000" dirty="0">
                <a:solidFill>
                  <a:schemeClr val="dk1"/>
                </a:solidFill>
              </a:rPr>
              <a:t>한 </a:t>
            </a:r>
            <a:r>
              <a:rPr lang="ko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Information Set Decoding </a:t>
            </a:r>
            <a:r>
              <a:rPr lang="ko" sz="2000" dirty="0">
                <a:solidFill>
                  <a:schemeClr val="dk1"/>
                </a:solidFill>
              </a:rPr>
              <a:t>알고리즘들의 성능이 </a:t>
            </a:r>
            <a:r>
              <a:rPr lang="ko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Quantum</a:t>
            </a:r>
            <a:r>
              <a:rPr lang="ko" sz="2000" dirty="0">
                <a:solidFill>
                  <a:schemeClr val="dk1"/>
                </a:solidFill>
              </a:rPr>
              <a:t>으로</a:t>
            </a:r>
            <a:r>
              <a:rPr lang="ko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옮겼을 때 </a:t>
            </a:r>
            <a:r>
              <a:rPr lang="ko" sz="2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Classical</a:t>
            </a:r>
            <a:r>
              <a:rPr lang="ko" sz="2000" b="1" dirty="0">
                <a:solidFill>
                  <a:schemeClr val="dk1"/>
                </a:solidFill>
              </a:rPr>
              <a:t>에서의</a:t>
            </a:r>
            <a:r>
              <a:rPr lang="ko" sz="2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성능</a:t>
            </a:r>
            <a:r>
              <a:rPr lang="ko-KR" altLang="en-US" sz="2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을</a:t>
            </a:r>
            <a:r>
              <a:rPr lang="ko" sz="2000" b="1" dirty="0">
                <a:solidFill>
                  <a:schemeClr val="dk1"/>
                </a:solidFill>
              </a:rPr>
              <a:t> </a:t>
            </a:r>
            <a:r>
              <a:rPr lang="ko" sz="2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Quantum </a:t>
            </a:r>
            <a:r>
              <a:rPr lang="ko" sz="2000" b="1" dirty="0">
                <a:solidFill>
                  <a:schemeClr val="dk1"/>
                </a:solidFill>
              </a:rPr>
              <a:t>에서도 보여주진 </a:t>
            </a:r>
            <a:r>
              <a:rPr lang="ko" altLang="en-US" sz="2000" b="1" dirty="0">
                <a:solidFill>
                  <a:schemeClr val="dk1"/>
                </a:solidFill>
              </a:rPr>
              <a:t>않음</a:t>
            </a:r>
            <a:r>
              <a:rPr lang="en-US" altLang="ko" sz="2000" b="1" dirty="0">
                <a:solidFill>
                  <a:schemeClr val="dk1"/>
                </a:solidFill>
              </a:rPr>
              <a:t> </a:t>
            </a:r>
            <a:r>
              <a:rPr lang="ko" altLang="ko-KR" sz="2000" b="1" dirty="0">
                <a:solidFill>
                  <a:schemeClr val="dk1"/>
                </a:solidFill>
              </a:rPr>
              <a:t>→</a:t>
            </a:r>
            <a:r>
              <a:rPr lang="en-US" altLang="ko-KR" sz="2000" b="1" dirty="0">
                <a:solidFill>
                  <a:schemeClr val="dk1"/>
                </a:solidFill>
              </a:rPr>
              <a:t> </a:t>
            </a:r>
            <a:r>
              <a:rPr lang="ko-KR" altLang="en-US" sz="2000" b="1" dirty="0">
                <a:solidFill>
                  <a:schemeClr val="dk1"/>
                </a:solidFill>
              </a:rPr>
              <a:t>양자 회로의 용이성이 다름</a:t>
            </a:r>
            <a:r>
              <a:rPr lang="en-US" altLang="ko-KR" sz="2000" b="1" dirty="0">
                <a:solidFill>
                  <a:schemeClr val="dk1"/>
                </a:solidFill>
              </a:rPr>
              <a:t> </a:t>
            </a:r>
            <a:endParaRPr sz="2000" b="1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1" dirty="0">
              <a:solidFill>
                <a:schemeClr val="dk1"/>
              </a:solidFill>
            </a:endParaRPr>
          </a:p>
          <a:p>
            <a:pPr marL="2286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lvl="0" indent="-2667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ko" sz="2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Quantum </a:t>
            </a:r>
            <a:r>
              <a:rPr lang="ko" sz="2000" b="1" dirty="0">
                <a:solidFill>
                  <a:schemeClr val="dk1"/>
                </a:solidFill>
              </a:rPr>
              <a:t>버전의 최적화 된 </a:t>
            </a:r>
            <a:r>
              <a:rPr lang="ko" sz="2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ISD </a:t>
            </a:r>
            <a:r>
              <a:rPr lang="ko" sz="2000" b="1" dirty="0">
                <a:solidFill>
                  <a:schemeClr val="dk1"/>
                </a:solidFill>
              </a:rPr>
              <a:t>알고리즘 구현</a:t>
            </a:r>
            <a:r>
              <a:rPr lang="ko" sz="2000" dirty="0">
                <a:solidFill>
                  <a:schemeClr val="dk1"/>
                </a:solidFill>
              </a:rPr>
              <a:t>이 중요, </a:t>
            </a:r>
            <a:r>
              <a:rPr lang="ko" altLang="en-US" sz="2000" b="1" dirty="0">
                <a:solidFill>
                  <a:schemeClr val="dk1"/>
                </a:solidFill>
              </a:rPr>
              <a:t>가장</a:t>
            </a:r>
            <a:r>
              <a:rPr lang="ko-KR" altLang="en-US" sz="2000" b="1" dirty="0">
                <a:solidFill>
                  <a:schemeClr val="dk1"/>
                </a:solidFill>
              </a:rPr>
              <a:t> 단순한</a:t>
            </a:r>
            <a:r>
              <a:rPr lang="ko" sz="2000" dirty="0">
                <a:solidFill>
                  <a:schemeClr val="dk1"/>
                </a:solidFill>
              </a:rPr>
              <a:t> </a:t>
            </a:r>
            <a:r>
              <a:rPr lang="ko" sz="2000" b="1" dirty="0">
                <a:solidFill>
                  <a:srgbClr val="2E75B5"/>
                </a:solidFill>
              </a:rPr>
              <a:t>Prange ISD</a:t>
            </a:r>
            <a:r>
              <a:rPr lang="ko" altLang="en-US" sz="2000" b="1" dirty="0">
                <a:solidFill>
                  <a:srgbClr val="2E75B5"/>
                </a:solidFill>
              </a:rPr>
              <a:t> </a:t>
            </a:r>
            <a:r>
              <a:rPr lang="en-US" altLang="ko" sz="2000" b="1" dirty="0">
                <a:solidFill>
                  <a:srgbClr val="2E75B5"/>
                </a:solidFill>
                <a:sym typeface="Wingdings" pitchFamily="2" charset="2"/>
              </a:rPr>
              <a:t></a:t>
            </a:r>
            <a:r>
              <a:rPr lang="ko-KR" altLang="en-US" sz="2000" b="1" dirty="0">
                <a:solidFill>
                  <a:srgbClr val="2E75B5"/>
                </a:solidFill>
                <a:sym typeface="Wingdings" pitchFamily="2" charset="2"/>
              </a:rPr>
              <a:t> 양자화에 최적</a:t>
            </a:r>
            <a:endParaRPr sz="2000" b="1" dirty="0">
              <a:solidFill>
                <a:srgbClr val="2E75B5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 sz="2000" b="1" dirty="0">
                <a:solidFill>
                  <a:srgbClr val="FF0000"/>
                </a:solidFill>
              </a:rPr>
              <a:t> 	→ 양자 자원</a:t>
            </a:r>
            <a:r>
              <a:rPr lang="ko" sz="20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ko" sz="2000" b="1" dirty="0">
                <a:solidFill>
                  <a:srgbClr val="FF0000"/>
                </a:solidFill>
              </a:rPr>
              <a:t>소모</a:t>
            </a:r>
            <a:r>
              <a:rPr lang="ko" sz="2000" dirty="0">
                <a:solidFill>
                  <a:schemeClr val="dk1"/>
                </a:solidFill>
              </a:rPr>
              <a:t>를 따져야 함</a:t>
            </a:r>
            <a:r>
              <a:rPr lang="ko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(큐비트, 양자 게이트, </a:t>
            </a:r>
            <a:r>
              <a:rPr lang="ko-KR" alt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그리고 </a:t>
            </a:r>
            <a:r>
              <a:rPr lang="ko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Depth)</a:t>
            </a:r>
            <a:endParaRPr sz="20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</a:endParaRPr>
          </a:p>
        </p:txBody>
      </p:sp>
      <p:pic>
        <p:nvPicPr>
          <p:cNvPr id="461" name="Google Shape;461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541" y="3289791"/>
            <a:ext cx="6950648" cy="2031725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62" name="Google Shape;462;p45"/>
          <p:cNvSpPr txBox="1">
            <a:spLocks noGrp="1"/>
          </p:cNvSpPr>
          <p:nvPr>
            <p:ph type="title"/>
          </p:nvPr>
        </p:nvSpPr>
        <p:spPr>
          <a:xfrm>
            <a:off x="411920" y="207747"/>
            <a:ext cx="11368200" cy="7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ko"/>
              <a:t>Quantum Information Set Decoding</a:t>
            </a:r>
            <a:endParaRPr b="1">
              <a:solidFill>
                <a:srgbClr val="2E75B5"/>
              </a:solidFill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4346334-6BC2-475F-8DF7-ABBFEBA617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8852B28-D290-2A4B-A90A-47EAEF72A8E4}" type="slidenum">
              <a:rPr kumimoji="1" lang="ko-Kore-KR" altLang="en-US" smtClean="0"/>
              <a:t>24</a:t>
            </a:fld>
            <a:endParaRPr kumimoji="1" lang="ko-Kore-KR" alt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46"/>
          <p:cNvSpPr/>
          <p:nvPr/>
        </p:nvSpPr>
        <p:spPr>
          <a:xfrm>
            <a:off x="309150" y="176650"/>
            <a:ext cx="11526600" cy="870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" name="Google Shape;469;p46"/>
          <p:cNvSpPr txBox="1"/>
          <p:nvPr/>
        </p:nvSpPr>
        <p:spPr>
          <a:xfrm>
            <a:off x="2422550" y="2913300"/>
            <a:ext cx="7432200" cy="10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9144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5500"/>
              <a:t>양자 자원 이슈</a:t>
            </a:r>
            <a:endParaRPr sz="55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47"/>
          <p:cNvSpPr txBox="1">
            <a:spLocks noGrp="1"/>
          </p:cNvSpPr>
          <p:nvPr>
            <p:ph type="title"/>
          </p:nvPr>
        </p:nvSpPr>
        <p:spPr>
          <a:xfrm>
            <a:off x="411920" y="207747"/>
            <a:ext cx="11368200" cy="7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ko"/>
              <a:t>양자 자원 이슈</a:t>
            </a:r>
            <a:endParaRPr/>
          </a:p>
        </p:txBody>
      </p:sp>
      <p:sp>
        <p:nvSpPr>
          <p:cNvPr id="475" name="Google Shape;475;p47"/>
          <p:cNvSpPr txBox="1">
            <a:spLocks noGrp="1"/>
          </p:cNvSpPr>
          <p:nvPr>
            <p:ph type="body" idx="1"/>
          </p:nvPr>
        </p:nvSpPr>
        <p:spPr>
          <a:xfrm>
            <a:off x="284975" y="1146200"/>
            <a:ext cx="11495100" cy="56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ko" sz="2600" b="1" dirty="0"/>
              <a:t>PQC</a:t>
            </a:r>
            <a:r>
              <a:rPr lang="ko" sz="2600" dirty="0"/>
              <a:t>의 </a:t>
            </a:r>
            <a:r>
              <a:rPr lang="ko-KR" altLang="en-US" sz="2600" dirty="0"/>
              <a:t>특징들로 인해</a:t>
            </a:r>
            <a:r>
              <a:rPr lang="en-US" altLang="ko" sz="2600" dirty="0"/>
              <a:t> </a:t>
            </a:r>
            <a:r>
              <a:rPr lang="ko" sz="2600" dirty="0"/>
              <a:t>양자 컴퓨터의 공격으로부터의 </a:t>
            </a:r>
            <a:r>
              <a:rPr lang="ko" sz="2600" b="1" dirty="0">
                <a:solidFill>
                  <a:srgbClr val="4A86E8"/>
                </a:solidFill>
              </a:rPr>
              <a:t>안전성 </a:t>
            </a:r>
            <a:r>
              <a:rPr lang="ko-KR" altLang="en-US" sz="2600" b="1" dirty="0">
                <a:solidFill>
                  <a:srgbClr val="4A86E8"/>
                </a:solidFill>
              </a:rPr>
              <a:t>확보</a:t>
            </a:r>
            <a:r>
              <a:rPr lang="ko" sz="2600" dirty="0"/>
              <a:t> </a:t>
            </a:r>
            <a:endParaRPr lang="en-US" altLang="ko" sz="2600" dirty="0"/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endParaRPr sz="300" dirty="0"/>
          </a:p>
          <a:p>
            <a:pPr marL="685800" lvl="1" indent="-266700">
              <a:spcBef>
                <a:spcPts val="0"/>
              </a:spcBef>
              <a:buSzPts val="2400"/>
            </a:pPr>
            <a:r>
              <a:rPr lang="ko" sz="2200" dirty="0"/>
              <a:t>Code 기반 암호의 </a:t>
            </a:r>
            <a:r>
              <a:rPr lang="ko" sz="2200" b="1" dirty="0"/>
              <a:t>단점</a:t>
            </a:r>
            <a:r>
              <a:rPr lang="en-US" altLang="ko" sz="2200" dirty="0"/>
              <a:t> </a:t>
            </a:r>
            <a:r>
              <a:rPr lang="ko" altLang="ko-KR" b="1" dirty="0">
                <a:solidFill>
                  <a:schemeClr val="dk1"/>
                </a:solidFill>
              </a:rPr>
              <a:t>→</a:t>
            </a:r>
            <a:r>
              <a:rPr lang="ko" sz="2200" dirty="0"/>
              <a:t> </a:t>
            </a:r>
            <a:r>
              <a:rPr lang="ko" sz="2200" b="1" dirty="0"/>
              <a:t>키 사이즈가 매우 큼 (매우 큰 메모리 용량)</a:t>
            </a:r>
            <a:endParaRPr lang="en-US" altLang="ko" sz="2200" b="1" dirty="0"/>
          </a:p>
          <a:p>
            <a:pPr marL="685800" lvl="1" indent="-2667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endParaRPr sz="300" b="1" dirty="0"/>
          </a:p>
          <a:p>
            <a:pPr marL="685800" lvl="1" indent="-2667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ko" sz="2200" b="1" dirty="0"/>
              <a:t>이는 양자 컴퓨터를 사용한 공격 시, 매우 큰 메모리가 요구됨 (대규모 큐비트)</a:t>
            </a:r>
            <a:endParaRPr sz="22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 dirty="0"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endParaRPr sz="2400" dirty="0"/>
          </a:p>
          <a:p>
            <a:pPr marL="2286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  <a:p>
            <a:pPr marL="2286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  <a:p>
            <a:pPr marL="685800" lvl="1" indent="-2667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ko" sz="2200" b="1" dirty="0"/>
              <a:t>가장 작은</a:t>
            </a:r>
            <a:r>
              <a:rPr lang="ko" sz="2200" dirty="0"/>
              <a:t> </a:t>
            </a:r>
            <a:r>
              <a:rPr lang="ko" sz="2200" b="1" dirty="0"/>
              <a:t>mceliece348864의 공개키 크기</a:t>
            </a:r>
            <a:r>
              <a:rPr lang="ko" sz="2200" dirty="0"/>
              <a:t> → </a:t>
            </a:r>
            <a:r>
              <a:rPr lang="ko" sz="2200" b="1" dirty="0"/>
              <a:t>(768 X 3488) 크기의</a:t>
            </a:r>
            <a:r>
              <a:rPr lang="ko" sz="2200" dirty="0"/>
              <a:t> 패리티 체크 행렬</a:t>
            </a:r>
            <a:endParaRPr sz="2200" dirty="0"/>
          </a:p>
          <a:p>
            <a:pPr marL="685800" lvl="1" indent="-2667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ko" sz="2200" dirty="0"/>
              <a:t>공개키를 대상으로 공격하는 </a:t>
            </a:r>
            <a:r>
              <a:rPr lang="ko" sz="2200" b="1" dirty="0"/>
              <a:t>QISD</a:t>
            </a:r>
            <a:r>
              <a:rPr lang="ko" sz="2200" dirty="0"/>
              <a:t>의 경우, </a:t>
            </a:r>
            <a:r>
              <a:rPr lang="ko" sz="2200" b="1" dirty="0"/>
              <a:t>공개키 세팅은 무조건적인 옵션</a:t>
            </a:r>
            <a:endParaRPr sz="2200" b="1" dirty="0"/>
          </a:p>
          <a:p>
            <a:pPr marL="1143000" lvl="2" indent="-254000" algn="l" rtl="0"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ko" sz="2200" dirty="0"/>
              <a:t>최소, </a:t>
            </a:r>
            <a:r>
              <a:rPr lang="ko" sz="2200" b="1" dirty="0"/>
              <a:t>공개키 세팅에만 2,678,784 (2백60만) 큐비트 </a:t>
            </a:r>
            <a:r>
              <a:rPr lang="ko" sz="2200" dirty="0"/>
              <a:t>필요</a:t>
            </a:r>
            <a:endParaRPr sz="2200" dirty="0"/>
          </a:p>
          <a:p>
            <a:pPr marL="1143000" lvl="2" indent="-254000" algn="l" rtl="0"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ko" sz="2200" dirty="0"/>
              <a:t>부가적으로 Gaussian Elimination, </a:t>
            </a:r>
            <a:r>
              <a:rPr lang="en-US" altLang="ko" sz="2200" dirty="0"/>
              <a:t>W</a:t>
            </a:r>
            <a:r>
              <a:rPr lang="ko" sz="2200" dirty="0"/>
              <a:t>eight check등에 추가 큐비트가 필요 </a:t>
            </a:r>
            <a:endParaRPr sz="2200" dirty="0"/>
          </a:p>
          <a:p>
            <a:pPr marL="9144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200" dirty="0"/>
              <a:t>→ 약 2배 이상 증가</a:t>
            </a:r>
            <a:endParaRPr sz="22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 dirty="0"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ko-KR" altLang="en-US" sz="2600" dirty="0"/>
              <a:t>따라서</a:t>
            </a:r>
            <a:r>
              <a:rPr lang="ko" sz="2600" dirty="0"/>
              <a:t> </a:t>
            </a:r>
            <a:r>
              <a:rPr lang="ko" sz="2600" b="1" dirty="0">
                <a:solidFill>
                  <a:srgbClr val="4A86E8"/>
                </a:solidFill>
              </a:rPr>
              <a:t>Code 기반 암호는 양자 컴퓨터에대한 내성이 충분</a:t>
            </a:r>
            <a:endParaRPr sz="2600" dirty="0"/>
          </a:p>
          <a:p>
            <a:pPr marL="685800" lvl="1" indent="-2667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ko" b="1" dirty="0"/>
              <a:t>ISD가 아닌 새로운 공격 알고리즘</a:t>
            </a:r>
            <a:r>
              <a:rPr lang="ko" dirty="0"/>
              <a:t>이 나오는 것이 아</a:t>
            </a:r>
            <a:r>
              <a:rPr lang="ko-KR" altLang="en-US" dirty="0" err="1"/>
              <a:t>니면</a:t>
            </a:r>
            <a:r>
              <a:rPr lang="ko-KR" altLang="en-US" dirty="0"/>
              <a:t> 현실적인 해킹 불가능</a:t>
            </a:r>
            <a:endParaRPr dirty="0"/>
          </a:p>
        </p:txBody>
      </p:sp>
      <p:pic>
        <p:nvPicPr>
          <p:cNvPr id="476" name="Google Shape;476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0676" y="2383639"/>
            <a:ext cx="7913635" cy="840518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8AE06B9-69D4-4414-BD47-FC8402113F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8852B28-D290-2A4B-A90A-47EAEF72A8E4}" type="slidenum">
              <a:rPr kumimoji="1" lang="ko-Kore-KR" altLang="en-US" smtClean="0"/>
              <a:t>26</a:t>
            </a:fld>
            <a:endParaRPr kumimoji="1" lang="ko-Kore-KR" alt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AC94AC3-F57E-BD00-1774-F63E6A4C13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4901" y="1222400"/>
            <a:ext cx="1905000" cy="379845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82" name="Google Shape;482;p48"/>
          <p:cNvSpPr txBox="1">
            <a:spLocks noGrp="1"/>
          </p:cNvSpPr>
          <p:nvPr>
            <p:ph type="title"/>
          </p:nvPr>
        </p:nvSpPr>
        <p:spPr>
          <a:xfrm>
            <a:off x="411920" y="207747"/>
            <a:ext cx="11368200" cy="7623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양자 자원 이슈</a:t>
            </a:r>
            <a:endParaRPr/>
          </a:p>
        </p:txBody>
      </p:sp>
      <p:sp>
        <p:nvSpPr>
          <p:cNvPr id="483" name="Google Shape;483;p48"/>
          <p:cNvSpPr txBox="1">
            <a:spLocks noGrp="1"/>
          </p:cNvSpPr>
          <p:nvPr>
            <p:ph type="body" idx="1"/>
          </p:nvPr>
        </p:nvSpPr>
        <p:spPr>
          <a:xfrm>
            <a:off x="285025" y="1222400"/>
            <a:ext cx="11495100" cy="56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ko" sz="2200" b="1" dirty="0"/>
              <a:t>Toy 버전 </a:t>
            </a:r>
            <a:r>
              <a:rPr lang="ko" sz="2200" b="1" dirty="0">
                <a:solidFill>
                  <a:srgbClr val="2E75B5"/>
                </a:solidFill>
              </a:rPr>
              <a:t>(8 X 16)</a:t>
            </a:r>
            <a:r>
              <a:rPr lang="ko" sz="2200" b="1" dirty="0"/>
              <a:t>의 Goppa code에 대한 QISD 필요 양자 자원 추정</a:t>
            </a:r>
            <a:endParaRPr sz="2200" b="1" dirty="0"/>
          </a:p>
          <a:p>
            <a:pPr marL="2286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 dirty="0"/>
          </a:p>
          <a:p>
            <a:pPr marL="685800" lvl="1" indent="-292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ko" sz="2200" b="1" dirty="0"/>
              <a:t>기본 세팅</a:t>
            </a:r>
            <a:endParaRPr sz="2200" b="1" dirty="0"/>
          </a:p>
          <a:p>
            <a:pPr marL="1143000" lvl="2" indent="-2667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ko" sz="2200" b="1" dirty="0"/>
              <a:t>공개키</a:t>
            </a:r>
            <a:r>
              <a:rPr lang="ko" sz="2200" dirty="0"/>
              <a:t>: </a:t>
            </a:r>
            <a:r>
              <a:rPr lang="ko" sz="2200" b="1" dirty="0">
                <a:solidFill>
                  <a:srgbClr val="2E75B5"/>
                </a:solidFill>
              </a:rPr>
              <a:t>8 X 16</a:t>
            </a:r>
            <a:endParaRPr sz="2200" b="1" dirty="0">
              <a:solidFill>
                <a:srgbClr val="2E75B5"/>
              </a:solidFill>
            </a:endParaRPr>
          </a:p>
          <a:p>
            <a:pPr marL="1143000" lvl="2" indent="-2667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ko" sz="2200" b="1" dirty="0"/>
              <a:t>암호문</a:t>
            </a:r>
            <a:r>
              <a:rPr lang="ko" sz="2200" dirty="0"/>
              <a:t>: </a:t>
            </a:r>
            <a:r>
              <a:rPr lang="ko" sz="2200" b="1" dirty="0">
                <a:solidFill>
                  <a:srgbClr val="2E75B5"/>
                </a:solidFill>
              </a:rPr>
              <a:t>8</a:t>
            </a:r>
            <a:endParaRPr sz="2200" b="1" dirty="0">
              <a:solidFill>
                <a:srgbClr val="2E75B5"/>
              </a:solidFill>
            </a:endParaRPr>
          </a:p>
          <a:p>
            <a:pPr marL="11430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 dirty="0"/>
          </a:p>
          <a:p>
            <a:pPr marL="685800" lvl="1" indent="-292100" algn="l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ko" sz="2200" b="1" dirty="0"/>
              <a:t>총 </a:t>
            </a:r>
            <a:r>
              <a:rPr lang="ko" sz="2200" b="1" dirty="0">
                <a:solidFill>
                  <a:srgbClr val="2E75B5"/>
                </a:solidFill>
              </a:rPr>
              <a:t>3</a:t>
            </a:r>
            <a:r>
              <a:rPr lang="en-US" altLang="ko" sz="2200" b="1" dirty="0">
                <a:solidFill>
                  <a:srgbClr val="2E75B5"/>
                </a:solidFill>
              </a:rPr>
              <a:t>84</a:t>
            </a:r>
            <a:r>
              <a:rPr lang="ko" sz="2200" b="1" dirty="0">
                <a:solidFill>
                  <a:srgbClr val="2E75B5"/>
                </a:solidFill>
              </a:rPr>
              <a:t> 큐비트</a:t>
            </a:r>
            <a:endParaRPr sz="2200" b="1" dirty="0">
              <a:solidFill>
                <a:srgbClr val="2E75B5"/>
              </a:solidFill>
            </a:endParaRPr>
          </a:p>
          <a:p>
            <a:pPr marL="685800" lvl="1" indent="-292100" algn="l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ko" sz="2200" b="1" dirty="0"/>
              <a:t>Depth : </a:t>
            </a:r>
            <a:r>
              <a:rPr lang="ko" sz="2200" b="1" dirty="0">
                <a:solidFill>
                  <a:srgbClr val="2E75B5"/>
                </a:solidFill>
              </a:rPr>
              <a:t>3,</a:t>
            </a:r>
            <a:r>
              <a:rPr lang="en-US" altLang="ko" sz="2200" b="1" dirty="0">
                <a:solidFill>
                  <a:srgbClr val="2E75B5"/>
                </a:solidFill>
              </a:rPr>
              <a:t>219</a:t>
            </a:r>
          </a:p>
          <a:p>
            <a:pPr marL="685800" lvl="1" indent="-292100" algn="l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endParaRPr sz="2200" dirty="0"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ko" sz="2200" b="1" dirty="0"/>
              <a:t>실제 CM 파라미터는 자원 추정조차 불가능</a:t>
            </a:r>
            <a:r>
              <a:rPr lang="ko" sz="2200" dirty="0"/>
              <a:t> </a:t>
            </a:r>
            <a:endParaRPr sz="2200" dirty="0"/>
          </a:p>
          <a:p>
            <a:pPr marL="685800" lvl="1" indent="-292100" algn="l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ko" sz="2200" dirty="0"/>
              <a:t>5백만 이상의 큐비트</a:t>
            </a:r>
            <a:endParaRPr lang="en-US" altLang="ko" sz="2200" dirty="0"/>
          </a:p>
          <a:p>
            <a:pPr marL="685800" lvl="1" indent="-292100" algn="l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endParaRPr lang="en-US" sz="2200" dirty="0"/>
          </a:p>
          <a:p>
            <a:pPr marL="228600" indent="-292100">
              <a:spcBef>
                <a:spcPts val="0"/>
              </a:spcBef>
              <a:buSzPts val="2800"/>
            </a:pPr>
            <a:endParaRPr lang="en-US" altLang="ko-KR" sz="2200" b="1" dirty="0"/>
          </a:p>
          <a:p>
            <a:pPr marL="228600" indent="-292100">
              <a:spcBef>
                <a:spcPts val="0"/>
              </a:spcBef>
              <a:buSzPts val="2800"/>
            </a:pPr>
            <a:endParaRPr lang="en-US" altLang="ko-KR" sz="2200" b="1" dirty="0"/>
          </a:p>
          <a:p>
            <a:pPr marL="228600" indent="-292100">
              <a:spcBef>
                <a:spcPts val="0"/>
              </a:spcBef>
              <a:buSzPts val="2800"/>
            </a:pPr>
            <a:r>
              <a:rPr lang="en-US" altLang="ko-KR" sz="2200" b="1" dirty="0"/>
              <a:t>Toy</a:t>
            </a:r>
            <a:r>
              <a:rPr lang="ko-KR" altLang="en-US" sz="2200" b="1" dirty="0"/>
              <a:t> 버전에 대한 </a:t>
            </a:r>
            <a:r>
              <a:rPr lang="en-US" altLang="ko-KR" sz="2200" b="1" dirty="0"/>
              <a:t>Grover </a:t>
            </a:r>
            <a:r>
              <a:rPr lang="ko-KR" altLang="en-US" sz="2200" b="1" dirty="0"/>
              <a:t>공격 비용 추정 </a:t>
            </a:r>
            <a:r>
              <a:rPr lang="en-US" altLang="ko-KR" sz="2200" b="1" dirty="0">
                <a:sym typeface="Wingdings" pitchFamily="2" charset="2"/>
              </a:rPr>
              <a:t></a:t>
            </a:r>
            <a:endParaRPr sz="2200" b="1" dirty="0"/>
          </a:p>
        </p:txBody>
      </p:sp>
      <p:sp>
        <p:nvSpPr>
          <p:cNvPr id="485" name="Google Shape;485;p48"/>
          <p:cNvSpPr/>
          <p:nvPr/>
        </p:nvSpPr>
        <p:spPr>
          <a:xfrm>
            <a:off x="9082237" y="1462960"/>
            <a:ext cx="1288909" cy="2019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" name="Google Shape;486;p48"/>
          <p:cNvSpPr/>
          <p:nvPr/>
        </p:nvSpPr>
        <p:spPr>
          <a:xfrm>
            <a:off x="8782622" y="4777855"/>
            <a:ext cx="1131000" cy="2430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7" name="Google Shape;487;p48"/>
          <p:cNvSpPr txBox="1"/>
          <p:nvPr/>
        </p:nvSpPr>
        <p:spPr>
          <a:xfrm>
            <a:off x="3728900" y="1879800"/>
            <a:ext cx="4309800" cy="20128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685800" lvl="1" indent="-292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ko" sz="2200" b="1" dirty="0">
                <a:solidFill>
                  <a:schemeClr val="dk1"/>
                </a:solidFill>
              </a:rPr>
              <a:t>QISD</a:t>
            </a:r>
            <a:endParaRPr sz="2200" b="1" dirty="0">
              <a:solidFill>
                <a:schemeClr val="dk1"/>
              </a:solidFill>
            </a:endParaRPr>
          </a:p>
          <a:p>
            <a:pPr marL="1143000" lvl="2" indent="-2667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ko" sz="2200" b="1" dirty="0">
                <a:solidFill>
                  <a:schemeClr val="dk1"/>
                </a:solidFill>
              </a:rPr>
              <a:t>치환 행렬 </a:t>
            </a:r>
            <a:r>
              <a:rPr lang="ko" sz="2200" dirty="0">
                <a:solidFill>
                  <a:schemeClr val="dk1"/>
                </a:solidFill>
              </a:rPr>
              <a:t>: </a:t>
            </a:r>
            <a:r>
              <a:rPr lang="ko" sz="2200" b="1" dirty="0">
                <a:solidFill>
                  <a:srgbClr val="2E75B5"/>
                </a:solidFill>
              </a:rPr>
              <a:t>8 X 16</a:t>
            </a:r>
            <a:endParaRPr sz="2200" b="1" dirty="0">
              <a:solidFill>
                <a:srgbClr val="2E75B5"/>
              </a:solidFill>
            </a:endParaRPr>
          </a:p>
          <a:p>
            <a:pPr marL="1143000" lvl="2" indent="-2667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ko" sz="2200" b="1" dirty="0">
                <a:solidFill>
                  <a:schemeClr val="dk1"/>
                </a:solidFill>
              </a:rPr>
              <a:t>ISD 타겟 행렬</a:t>
            </a:r>
            <a:r>
              <a:rPr lang="ko" sz="2200" dirty="0">
                <a:solidFill>
                  <a:schemeClr val="dk1"/>
                </a:solidFill>
              </a:rPr>
              <a:t> : </a:t>
            </a:r>
            <a:r>
              <a:rPr lang="ko" sz="2200" b="1" dirty="0">
                <a:solidFill>
                  <a:srgbClr val="2E75B5"/>
                </a:solidFill>
              </a:rPr>
              <a:t>8 X 8</a:t>
            </a:r>
            <a:r>
              <a:rPr lang="ko" sz="2200" b="1" dirty="0">
                <a:solidFill>
                  <a:schemeClr val="dk1"/>
                </a:solidFill>
              </a:rPr>
              <a:t> </a:t>
            </a:r>
            <a:endParaRPr sz="2200" b="1" dirty="0">
              <a:solidFill>
                <a:schemeClr val="dk1"/>
              </a:solidFill>
            </a:endParaRPr>
          </a:p>
          <a:p>
            <a:pPr marL="1143000" lvl="2" indent="-2667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ko" sz="2200" b="1" dirty="0">
                <a:solidFill>
                  <a:schemeClr val="dk1"/>
                </a:solidFill>
              </a:rPr>
              <a:t>Temp 큐비트</a:t>
            </a:r>
            <a:r>
              <a:rPr lang="ko" sz="2200" dirty="0">
                <a:solidFill>
                  <a:schemeClr val="dk1"/>
                </a:solidFill>
              </a:rPr>
              <a:t> : </a:t>
            </a:r>
            <a:r>
              <a:rPr lang="ko" sz="2200" b="1" dirty="0">
                <a:solidFill>
                  <a:srgbClr val="2E75B5"/>
                </a:solidFill>
              </a:rPr>
              <a:t>8 X 2</a:t>
            </a:r>
            <a:endParaRPr sz="2200" b="1" dirty="0">
              <a:solidFill>
                <a:srgbClr val="2E75B5"/>
              </a:solidFill>
            </a:endParaRPr>
          </a:p>
          <a:p>
            <a:pPr marL="1143000" lvl="2" indent="-2667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ko" sz="2200" b="1" dirty="0">
                <a:solidFill>
                  <a:schemeClr val="dk1"/>
                </a:solidFill>
              </a:rPr>
              <a:t>Weight check</a:t>
            </a:r>
            <a:r>
              <a:rPr lang="ko" sz="2200" dirty="0">
                <a:solidFill>
                  <a:schemeClr val="dk1"/>
                </a:solidFill>
              </a:rPr>
              <a:t> : </a:t>
            </a:r>
            <a:r>
              <a:rPr lang="ko" sz="2200" b="1" dirty="0">
                <a:solidFill>
                  <a:srgbClr val="2E75B5"/>
                </a:solidFill>
              </a:rPr>
              <a:t>8</a:t>
            </a:r>
            <a:endParaRPr lang="en-US" altLang="ko" sz="2200" b="1" dirty="0">
              <a:solidFill>
                <a:srgbClr val="2E75B5"/>
              </a:solidFill>
            </a:endParaRPr>
          </a:p>
          <a:p>
            <a:pPr marL="1143000" lvl="2" indent="-2667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200" b="1" dirty="0"/>
              <a:t>BN</a:t>
            </a:r>
            <a:r>
              <a:rPr lang="ko-KR" altLang="en-US" sz="2200" b="1" dirty="0"/>
              <a:t> </a:t>
            </a:r>
            <a:r>
              <a:rPr lang="en-US" altLang="ko-KR" sz="2200" b="1" dirty="0"/>
              <a:t>flips </a:t>
            </a:r>
            <a:r>
              <a:rPr lang="en-US" altLang="ko-KR" sz="2200" b="1" dirty="0">
                <a:solidFill>
                  <a:srgbClr val="2E75B5"/>
                </a:solidFill>
              </a:rPr>
              <a:t>: 32</a:t>
            </a:r>
            <a:endParaRPr sz="2200" b="1" dirty="0">
              <a:solidFill>
                <a:srgbClr val="2E75B5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310E234-4952-B842-685A-BDFB4EDFA6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2575" y="5369133"/>
            <a:ext cx="5170598" cy="1108988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64D8379-EFC1-409B-B455-FD472C82B4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8852B28-D290-2A4B-A90A-47EAEF72A8E4}" type="slidenum">
              <a:rPr kumimoji="1" lang="ko-Kore-KR" altLang="en-US" smtClean="0"/>
              <a:t>27</a:t>
            </a:fld>
            <a:endParaRPr kumimoji="1" lang="ko-Kore-KR" alt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49"/>
          <p:cNvSpPr/>
          <p:nvPr/>
        </p:nvSpPr>
        <p:spPr>
          <a:xfrm>
            <a:off x="309150" y="176650"/>
            <a:ext cx="11526600" cy="870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5" name="Google Shape;495;p49"/>
          <p:cNvSpPr txBox="1"/>
          <p:nvPr/>
        </p:nvSpPr>
        <p:spPr>
          <a:xfrm>
            <a:off x="1588578" y="2567241"/>
            <a:ext cx="10944596" cy="17235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indent="457200"/>
            <a:r>
              <a:rPr lang="en-US" altLang="ko" sz="5000" dirty="0"/>
              <a:t>	</a:t>
            </a:r>
            <a:r>
              <a:rPr lang="ko-KR" altLang="en-US" sz="5000" dirty="0"/>
              <a:t>    </a:t>
            </a:r>
            <a:r>
              <a:rPr lang="ko" altLang="ko-Kore-KR" sz="5000" dirty="0"/>
              <a:t>&lt;Q|crypton&gt;</a:t>
            </a:r>
            <a:r>
              <a:rPr lang="ko-KR" altLang="en-US" sz="5000" dirty="0"/>
              <a:t>을 사용한 </a:t>
            </a:r>
            <a:endParaRPr lang="en-US" altLang="ko-KR" sz="5000" dirty="0"/>
          </a:p>
          <a:p>
            <a:pPr lvl="0" indent="457200"/>
            <a:r>
              <a:rPr lang="ko-KR" altLang="en-US" sz="5000" dirty="0"/>
              <a:t>양자 분석 알고리즘 구현 방법</a:t>
            </a:r>
            <a:endParaRPr sz="5000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BCFDDEB-A423-4810-B61F-5B7A043E07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8852B28-D290-2A4B-A90A-47EAEF72A8E4}" type="slidenum">
              <a:rPr kumimoji="1" lang="ko-Kore-KR" altLang="en-US" smtClean="0"/>
              <a:t>28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706355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BF5AD60D-4395-4C65-F8EF-93BF7AAC99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8339" y="2216868"/>
            <a:ext cx="7422927" cy="345799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Google Shape;482;p48">
            <a:extLst>
              <a:ext uri="{FF2B5EF4-FFF2-40B4-BE49-F238E27FC236}">
                <a16:creationId xmlns:a16="http://schemas.microsoft.com/office/drawing/2014/main" id="{CF09A90B-FC76-67D0-50B5-75F617AF96F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1920" y="207747"/>
            <a:ext cx="11368200" cy="7623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dirty="0"/>
              <a:t>Quantum ISD : Input Setting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1466EEF-75DC-9457-F8B5-D2127EBB37CB}"/>
                  </a:ext>
                </a:extLst>
              </p:cNvPr>
              <p:cNvSpPr txBox="1"/>
              <p:nvPr/>
            </p:nvSpPr>
            <p:spPr>
              <a:xfrm>
                <a:off x="313246" y="989781"/>
                <a:ext cx="10870846" cy="62786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ko-Kore-KR" sz="2400" b="1" dirty="0"/>
                  <a:t>BN(Butterfly-Network)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kumimoji="1" lang="ko-Kore-KR" altLang="en-US" sz="2400" b="1" dirty="0"/>
                  <a:t>중첩</a:t>
                </a:r>
                <a:r>
                  <a:rPr kumimoji="1" lang="ko-KR" altLang="en-US" sz="2400" b="1" dirty="0"/>
                  <a:t> 상태의 </a:t>
                </a:r>
                <a:r>
                  <a:rPr kumimoji="1" lang="en-US" altLang="ko-KR" sz="2400" b="1" dirty="0"/>
                  <a:t>Weight</a:t>
                </a:r>
                <a:r>
                  <a:rPr kumimoji="1" lang="ko-KR" altLang="en-US" sz="2400" b="1" dirty="0"/>
                  <a:t> </a:t>
                </a:r>
                <a14:m>
                  <m:oMath xmlns:m="http://schemas.openxmlformats.org/officeDocument/2006/math">
                    <m:r>
                      <a:rPr kumimoji="1" lang="en-US" altLang="ko-KR" sz="2400" b="1" i="1" smtClean="0">
                        <a:latin typeface="Cambria Math" panose="02040503050406030204" pitchFamily="18" charset="0"/>
                      </a:rPr>
                      <m:t>𝒕</m:t>
                    </m:r>
                  </m:oMath>
                </a14:m>
                <a:r>
                  <a:rPr kumimoji="1" lang="ko-KR" altLang="en-US" sz="2400" b="1" dirty="0"/>
                  <a:t>의 </a:t>
                </a:r>
                <a14:m>
                  <m:oMath xmlns:m="http://schemas.openxmlformats.org/officeDocument/2006/math">
                    <m:r>
                      <a:rPr kumimoji="1" lang="en-US" altLang="ko-KR" sz="2400" b="1" i="1" smtClean="0"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kumimoji="1" lang="en-US" altLang="ko-KR" sz="2400" b="1" dirty="0"/>
                  <a:t>-bit</a:t>
                </a:r>
                <a:r>
                  <a:rPr kumimoji="1" lang="ko-KR" altLang="en-US" sz="2400" b="1" dirty="0"/>
                  <a:t> 벡터를 준비</a:t>
                </a:r>
                <a:endParaRPr kumimoji="1" lang="en-US" altLang="ko-Kore-KR" sz="2400" b="1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kumimoji="1" lang="en-US" altLang="ko-Kore-KR" sz="2200" b="1" dirty="0"/>
                  <a:t>Hadamard </a:t>
                </a:r>
                <a:r>
                  <a:rPr kumimoji="1" lang="ko-KR" altLang="en-US" sz="2200" b="1" dirty="0"/>
                  <a:t>게이트 </a:t>
                </a:r>
                <a:r>
                  <a:rPr kumimoji="1" lang="en-US" altLang="ko-KR" sz="2200" b="1" dirty="0"/>
                  <a:t>+</a:t>
                </a:r>
                <a:r>
                  <a:rPr kumimoji="1" lang="ko-KR" altLang="en-US" sz="2200" b="1" dirty="0"/>
                  <a:t> </a:t>
                </a:r>
                <a:r>
                  <a:rPr kumimoji="1" lang="en-US" altLang="ko-KR" sz="2200" b="1" dirty="0"/>
                  <a:t>Controlled-Swap </a:t>
                </a:r>
                <a:r>
                  <a:rPr kumimoji="1" lang="ko-KR" altLang="en-US" sz="2200" b="1" dirty="0"/>
                  <a:t>게이트 </a:t>
                </a:r>
                <a:r>
                  <a:rPr kumimoji="1" lang="ko-KR" altLang="en-US" sz="2200" b="1" dirty="0">
                    <a:solidFill>
                      <a:srgbClr val="FF0000"/>
                    </a:solidFill>
                  </a:rPr>
                  <a:t>필요</a:t>
                </a:r>
                <a:endParaRPr kumimoji="1" lang="en-US" altLang="ko-KR" sz="2200" b="1" dirty="0">
                  <a:solidFill>
                    <a:srgbClr val="FF0000"/>
                  </a:solidFill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kumimoji="1" lang="en-US" altLang="ko-KR" sz="2200" b="1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kumimoji="1" lang="en-US" altLang="ko-KR" sz="2200" b="1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kumimoji="1" lang="en-US" altLang="ko-KR" sz="2200" b="1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kumimoji="1" lang="en-US" altLang="ko-KR" sz="2200" b="1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kumimoji="1" lang="en-US" altLang="ko-KR" sz="2200" b="1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kumimoji="1" lang="en-US" altLang="ko-KR" sz="2200" b="1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kumimoji="1" lang="en-US" altLang="ko-KR" sz="2200" b="1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kumimoji="1" lang="en-US" altLang="ko-KR" sz="2200" b="1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kumimoji="1" lang="en-US" altLang="ko-KR" sz="2200" b="1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kumimoji="1" lang="en-US" altLang="ko-KR" sz="2200" b="1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kumimoji="1" lang="en-US" altLang="ko-KR" sz="2200" b="1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kumimoji="1" lang="en-US" altLang="ko-KR" sz="2200" b="1" dirty="0" err="1"/>
                  <a:t>Q|Crypton</a:t>
                </a:r>
                <a:r>
                  <a:rPr kumimoji="1" lang="ko-KR" altLang="en-US" sz="2200" b="1" dirty="0"/>
                  <a:t>에서 </a:t>
                </a:r>
                <a:r>
                  <a:rPr kumimoji="1" lang="en-US" altLang="ko-KR" sz="2200" b="1" dirty="0">
                    <a:solidFill>
                      <a:srgbClr val="FF0000"/>
                    </a:solidFill>
                  </a:rPr>
                  <a:t>Controlled Swap,</a:t>
                </a:r>
                <a:r>
                  <a:rPr kumimoji="1" lang="ko-KR" altLang="en-US" sz="2200" b="1" dirty="0">
                    <a:solidFill>
                      <a:srgbClr val="FF0000"/>
                    </a:solidFill>
                  </a:rPr>
                  <a:t> </a:t>
                </a:r>
                <a:r>
                  <a:rPr kumimoji="1" lang="en-US" altLang="ko-KR" sz="2200" b="1" dirty="0">
                    <a:solidFill>
                      <a:srgbClr val="FF0000"/>
                    </a:solidFill>
                  </a:rPr>
                  <a:t>Multi-Controlled Swap </a:t>
                </a:r>
                <a:r>
                  <a:rPr kumimoji="1" lang="ko-KR" altLang="en-US" sz="2200" b="1" dirty="0">
                    <a:solidFill>
                      <a:srgbClr val="FF0000"/>
                    </a:solidFill>
                  </a:rPr>
                  <a:t>게이트</a:t>
                </a:r>
                <a:r>
                  <a:rPr kumimoji="1" lang="ko-KR" altLang="en-US" sz="2200" dirty="0"/>
                  <a:t> 사용 가능 여부</a:t>
                </a:r>
                <a:r>
                  <a:rPr kumimoji="1" lang="en-US" altLang="ko-KR" sz="2200" dirty="0"/>
                  <a:t>?</a:t>
                </a: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kumimoji="1" lang="ko-KR" altLang="en-US" sz="2200" b="1" dirty="0">
                    <a:solidFill>
                      <a:schemeClr val="accent1"/>
                    </a:solidFill>
                  </a:rPr>
                  <a:t>예전에 </a:t>
                </a:r>
                <a:r>
                  <a:rPr kumimoji="1" lang="ko-KR" altLang="en-US" sz="2200" b="1" dirty="0" err="1">
                    <a:solidFill>
                      <a:schemeClr val="accent1"/>
                    </a:solidFill>
                  </a:rPr>
                  <a:t>에트리에</a:t>
                </a:r>
                <a:r>
                  <a:rPr kumimoji="1" lang="ko-KR" altLang="en-US" sz="2200" b="1" dirty="0">
                    <a:solidFill>
                      <a:schemeClr val="accent1"/>
                    </a:solidFill>
                  </a:rPr>
                  <a:t> 여쭤봤을 때는 없다고 하셨음 </a:t>
                </a:r>
                <a:br>
                  <a:rPr kumimoji="1" lang="en-US" altLang="ko-KR" sz="2200" b="1" dirty="0">
                    <a:solidFill>
                      <a:schemeClr val="accent1"/>
                    </a:solidFill>
                  </a:rPr>
                </a:br>
                <a:r>
                  <a:rPr kumimoji="1" lang="en-US" altLang="ko-KR" sz="2200" b="1" dirty="0">
                    <a:solidFill>
                      <a:schemeClr val="accent1"/>
                    </a:solidFill>
                    <a:sym typeface="Wingdings" panose="05000000000000000000" pitchFamily="2" charset="2"/>
                  </a:rPr>
                  <a:t></a:t>
                </a:r>
                <a:r>
                  <a:rPr kumimoji="1" lang="en-US" altLang="ko-KR" sz="2200" b="1" dirty="0">
                    <a:solidFill>
                      <a:schemeClr val="accent1"/>
                    </a:solidFill>
                  </a:rPr>
                  <a:t> </a:t>
                </a:r>
                <a:r>
                  <a:rPr kumimoji="1" lang="ko-KR" altLang="en-US" sz="2200" b="1" dirty="0">
                    <a:solidFill>
                      <a:schemeClr val="accent1"/>
                    </a:solidFill>
                  </a:rPr>
                  <a:t>아마도 분해된 걸 따라서 구현해야 될 것으로 사료</a:t>
                </a:r>
                <a:endParaRPr kumimoji="1" lang="en-US" altLang="ko-KR" sz="22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kumimoji="1" lang="en-US" altLang="ko-Kore-KR" sz="2400" b="1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1466EEF-75DC-9457-F8B5-D2127EBB37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246" y="989781"/>
                <a:ext cx="10870846" cy="6278642"/>
              </a:xfrm>
              <a:prstGeom prst="rect">
                <a:avLst/>
              </a:prstGeom>
              <a:blipFill>
                <a:blip r:embed="rId3"/>
                <a:stretch>
                  <a:fillRect l="-700" t="-806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직사각형 7">
            <a:extLst>
              <a:ext uri="{FF2B5EF4-FFF2-40B4-BE49-F238E27FC236}">
                <a16:creationId xmlns:a16="http://schemas.microsoft.com/office/drawing/2014/main" id="{980B67E4-8543-86A8-0381-2E49C62FEC5A}"/>
              </a:ext>
            </a:extLst>
          </p:cNvPr>
          <p:cNvSpPr/>
          <p:nvPr/>
        </p:nvSpPr>
        <p:spPr>
          <a:xfrm>
            <a:off x="2513543" y="5092481"/>
            <a:ext cx="6067723" cy="403404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13912FD-CD79-F6EE-5F7E-8DE9C6EF5BB4}"/>
              </a:ext>
            </a:extLst>
          </p:cNvPr>
          <p:cNvSpPr/>
          <p:nvPr/>
        </p:nvSpPr>
        <p:spPr>
          <a:xfrm>
            <a:off x="6805031" y="4759612"/>
            <a:ext cx="144520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sz="1400" b="1" dirty="0">
                <a:solidFill>
                  <a:srgbClr val="FF0000"/>
                </a:solidFill>
              </a:rPr>
              <a:t>Controlled Swap </a:t>
            </a:r>
            <a:endParaRPr lang="ko-Kore-KR" altLang="en-US" sz="1400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9F4BCBD-2507-41EE-93F2-B560293CD4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8852B28-D290-2A4B-A90A-47EAEF72A8E4}" type="slidenum">
              <a:rPr kumimoji="1" lang="ko-Kore-KR" altLang="en-US" smtClean="0"/>
              <a:t>29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9326610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4"/>
          <p:cNvSpPr txBox="1">
            <a:spLocks noGrp="1"/>
          </p:cNvSpPr>
          <p:nvPr>
            <p:ph type="title"/>
          </p:nvPr>
        </p:nvSpPr>
        <p:spPr>
          <a:xfrm>
            <a:off x="411920" y="207747"/>
            <a:ext cx="11368160" cy="762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ko-KR" altLang="en-US" dirty="0"/>
              <a:t>올해</a:t>
            </a:r>
            <a:r>
              <a:rPr lang="ko" dirty="0"/>
              <a:t> 실적</a:t>
            </a:r>
            <a:endParaRPr dirty="0"/>
          </a:p>
        </p:txBody>
      </p:sp>
      <p:sp>
        <p:nvSpPr>
          <p:cNvPr id="142" name="Google Shape;142;p24"/>
          <p:cNvSpPr txBox="1">
            <a:spLocks noGrp="1"/>
          </p:cNvSpPr>
          <p:nvPr>
            <p:ph type="body" idx="1"/>
          </p:nvPr>
        </p:nvSpPr>
        <p:spPr>
          <a:xfrm>
            <a:off x="1" y="1152525"/>
            <a:ext cx="12192000" cy="5705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85000" lnSpcReduction="10000"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ko-KR" altLang="en-US" b="1" dirty="0"/>
              <a:t>국내</a:t>
            </a:r>
            <a:r>
              <a:rPr lang="ko" b="1" dirty="0"/>
              <a:t>특허 </a:t>
            </a:r>
            <a:r>
              <a:rPr lang="en-US" altLang="ko" b="1" dirty="0"/>
              <a:t>2</a:t>
            </a:r>
            <a:r>
              <a:rPr lang="ko" b="1" dirty="0"/>
              <a:t>건 출원</a:t>
            </a:r>
            <a:endParaRPr b="1"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ko" sz="2000" dirty="0"/>
              <a:t>양자 회로를 이용한 한국형 경량 암호화 방법</a:t>
            </a:r>
            <a:endParaRPr sz="2000"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ko-KR" altLang="en-US" sz="2000" dirty="0"/>
              <a:t>양자 회로를 이용한 </a:t>
            </a:r>
            <a:r>
              <a:rPr lang="en-US" altLang="ko-KR" sz="2000" dirty="0"/>
              <a:t>AES </a:t>
            </a:r>
            <a:r>
              <a:rPr lang="ko-KR" altLang="en-US" sz="2000" dirty="0"/>
              <a:t>블록 암호화 방법</a:t>
            </a:r>
            <a:endParaRPr lang="en-US" altLang="ko-KR" sz="2000"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endParaRPr lang="en-US" altLang="ko-KR" dirty="0"/>
          </a:p>
          <a:p>
            <a:pPr marL="228600" indent="-228600">
              <a:spcBef>
                <a:spcPts val="500"/>
              </a:spcBef>
              <a:buSzPts val="2400"/>
            </a:pPr>
            <a:r>
              <a:rPr lang="en-US" altLang="ko-KR" b="1" dirty="0"/>
              <a:t>SCIE </a:t>
            </a:r>
            <a:r>
              <a:rPr lang="ko-KR" altLang="en-US" b="1" dirty="0"/>
              <a:t>논문 </a:t>
            </a:r>
            <a:r>
              <a:rPr lang="en-US" altLang="ko-KR" b="1" dirty="0"/>
              <a:t>1</a:t>
            </a:r>
            <a:r>
              <a:rPr lang="ko-KR" altLang="en-US" b="1" dirty="0"/>
              <a:t>건 및 국내학술대회 </a:t>
            </a:r>
            <a:r>
              <a:rPr lang="en-US" altLang="ko-KR" b="1" dirty="0"/>
              <a:t>6</a:t>
            </a:r>
            <a:r>
              <a:rPr lang="ko-KR" altLang="en-US" b="1" dirty="0"/>
              <a:t>건 </a:t>
            </a:r>
            <a:r>
              <a:rPr lang="en-US" altLang="ko-KR" b="1" dirty="0"/>
              <a:t>(</a:t>
            </a:r>
            <a:r>
              <a:rPr lang="ko-KR" altLang="en-US" b="1" dirty="0"/>
              <a:t>우수논문 </a:t>
            </a:r>
            <a:r>
              <a:rPr lang="en-US" altLang="ko-KR" b="1" dirty="0"/>
              <a:t>1</a:t>
            </a:r>
            <a:r>
              <a:rPr lang="ko-KR" altLang="en-US" b="1" dirty="0"/>
              <a:t>건</a:t>
            </a:r>
            <a:r>
              <a:rPr lang="en-US" altLang="ko-KR" b="1" dirty="0"/>
              <a:t>)</a:t>
            </a:r>
            <a:r>
              <a:rPr lang="ko-KR" altLang="en-US" b="1" dirty="0"/>
              <a:t> 게재</a:t>
            </a:r>
          </a:p>
          <a:p>
            <a:pPr marL="685800" lvl="1" indent="-228600">
              <a:buSzPts val="2400"/>
            </a:pPr>
            <a:r>
              <a:rPr lang="en-US" altLang="ko-KR" sz="2000" dirty="0"/>
              <a:t>Efficient Implementation of Lightweight Hash Functions on GPU and Quantum Computers for IoT Applications,</a:t>
            </a:r>
            <a:r>
              <a:rPr lang="ko-KR" altLang="en-US" sz="2000" dirty="0"/>
              <a:t> </a:t>
            </a:r>
            <a:r>
              <a:rPr lang="en-US" altLang="ko-KR" sz="2000" i="1" dirty="0"/>
              <a:t>IEEE</a:t>
            </a:r>
            <a:r>
              <a:rPr lang="ko-KR" altLang="en-US" sz="2000" i="1" dirty="0"/>
              <a:t> </a:t>
            </a:r>
            <a:r>
              <a:rPr lang="en-US" altLang="ko-KR" sz="2000" i="1" dirty="0"/>
              <a:t>ACCESS</a:t>
            </a:r>
            <a:r>
              <a:rPr lang="en-US" altLang="ko-KR" sz="2000" dirty="0"/>
              <a:t>.</a:t>
            </a:r>
          </a:p>
          <a:p>
            <a:pPr marL="685800" lvl="1" indent="-228600">
              <a:buSzPts val="2400"/>
            </a:pPr>
            <a:r>
              <a:rPr lang="en-US" altLang="ko-KR" sz="2000" dirty="0"/>
              <a:t>(</a:t>
            </a:r>
            <a:r>
              <a:rPr lang="ko-KR" altLang="en-US" sz="2000" dirty="0"/>
              <a:t>우수논문</a:t>
            </a:r>
            <a:r>
              <a:rPr lang="en-US" altLang="ko-KR" sz="2000" dirty="0"/>
              <a:t>) </a:t>
            </a:r>
            <a:r>
              <a:rPr lang="ko-KR" altLang="en-US" sz="2000" dirty="0"/>
              <a:t>경량암호 </a:t>
            </a:r>
            <a:r>
              <a:rPr lang="en-US" altLang="ko-KR" sz="2000" dirty="0"/>
              <a:t>Sparkle</a:t>
            </a:r>
            <a:r>
              <a:rPr lang="ko-KR" altLang="en-US" sz="2000" dirty="0"/>
              <a:t>에 대한 </a:t>
            </a:r>
            <a:r>
              <a:rPr lang="en-US" altLang="ko-KR" sz="2000" dirty="0"/>
              <a:t>Grover </a:t>
            </a:r>
            <a:r>
              <a:rPr lang="ko-KR" altLang="en-US" sz="2000" dirty="0"/>
              <a:t>공격 비용 분석 및 양자 후 보안 강도 평가</a:t>
            </a:r>
            <a:r>
              <a:rPr lang="en-US" altLang="ko-KR" sz="2000" dirty="0"/>
              <a:t>, </a:t>
            </a:r>
            <a:r>
              <a:rPr lang="ko-KR" altLang="en-US" sz="2000" i="1" dirty="0"/>
              <a:t>정보처리학회 춘계학술대회</a:t>
            </a:r>
            <a:r>
              <a:rPr lang="en-US" altLang="ko-KR" sz="2000" dirty="0"/>
              <a:t>. </a:t>
            </a:r>
          </a:p>
          <a:p>
            <a:pPr marL="685800" lvl="1" indent="-228600">
              <a:buSzPts val="2400"/>
            </a:pPr>
            <a:r>
              <a:rPr lang="en-US" altLang="ko-KR" sz="2000" dirty="0"/>
              <a:t>AES </a:t>
            </a:r>
            <a:r>
              <a:rPr lang="ko-KR" altLang="en-US" sz="2000" dirty="0"/>
              <a:t>양자 회로 구현 동향</a:t>
            </a:r>
            <a:r>
              <a:rPr lang="en-US" altLang="ko-KR" sz="2000" dirty="0"/>
              <a:t>, </a:t>
            </a:r>
            <a:r>
              <a:rPr lang="ko-KR" altLang="en-US" sz="2000" i="1" dirty="0"/>
              <a:t>정보처리학회 춘계학술대회</a:t>
            </a:r>
            <a:r>
              <a:rPr lang="en-US" altLang="ko-KR" sz="2000" i="1" dirty="0"/>
              <a:t>.</a:t>
            </a:r>
          </a:p>
          <a:p>
            <a:pPr marL="685800" lvl="1" indent="-228600">
              <a:buSzPts val="2400"/>
            </a:pPr>
            <a:r>
              <a:rPr lang="en-US" altLang="ko-KR" sz="2000" b="1" dirty="0" err="1"/>
              <a:t>ClassicMcEliece</a:t>
            </a:r>
            <a:r>
              <a:rPr lang="ko-KR" altLang="en-US" sz="2000" b="1" dirty="0"/>
              <a:t>에 대한 </a:t>
            </a:r>
            <a:r>
              <a:rPr lang="en-US" altLang="ko-KR" sz="2000" b="1" dirty="0"/>
              <a:t>Quantum Information Set Decoding </a:t>
            </a:r>
            <a:r>
              <a:rPr lang="ko-KR" altLang="en-US" sz="2000" b="1" dirty="0"/>
              <a:t>구현 및 분석</a:t>
            </a:r>
            <a:r>
              <a:rPr lang="en-US" altLang="ko-KR" sz="2000" b="1" dirty="0"/>
              <a:t>, </a:t>
            </a:r>
            <a:r>
              <a:rPr lang="ko-KR" altLang="en-US" sz="2000" b="1" i="1" dirty="0"/>
              <a:t>정보보호학회 하계학술대회</a:t>
            </a:r>
            <a:r>
              <a:rPr lang="en-US" altLang="ko-KR" sz="2000" b="1" i="1" dirty="0"/>
              <a:t>.</a:t>
            </a:r>
          </a:p>
          <a:p>
            <a:pPr marL="685800" lvl="1" indent="-228600">
              <a:buSzPts val="2400"/>
            </a:pPr>
            <a:r>
              <a:rPr lang="ko-KR" altLang="en-US" sz="2000" dirty="0"/>
              <a:t>사이버 보안을 위한 양자 인공지능 연구 동향</a:t>
            </a:r>
            <a:r>
              <a:rPr lang="en-US" altLang="ko-KR" sz="2000" dirty="0"/>
              <a:t>, </a:t>
            </a:r>
            <a:r>
              <a:rPr lang="ko-KR" altLang="en-US" sz="2000" i="1" dirty="0"/>
              <a:t>정보보호학회 하계학술대회</a:t>
            </a:r>
            <a:r>
              <a:rPr lang="en-US" altLang="ko-KR" sz="2000" i="1" dirty="0"/>
              <a:t>.</a:t>
            </a:r>
          </a:p>
          <a:p>
            <a:pPr marL="685800" lvl="1" indent="-228600">
              <a:buSzPts val="2400"/>
            </a:pPr>
            <a:r>
              <a:rPr lang="en-US" altLang="ko-KR" sz="2000" b="1" dirty="0"/>
              <a:t>Number theoretic transform(NTT) </a:t>
            </a:r>
            <a:r>
              <a:rPr lang="ko-KR" altLang="en-US" sz="2000" b="1" dirty="0"/>
              <a:t>연구 동향</a:t>
            </a:r>
            <a:r>
              <a:rPr lang="en-US" altLang="ko-KR" sz="2000" b="1" dirty="0"/>
              <a:t>, </a:t>
            </a:r>
            <a:r>
              <a:rPr lang="ko-KR" altLang="en-US" sz="2000" b="1" i="1" dirty="0"/>
              <a:t>정보보호학회 하계학술대회</a:t>
            </a:r>
            <a:r>
              <a:rPr lang="en-US" altLang="ko-KR" sz="2000" b="1" i="1" dirty="0"/>
              <a:t>.</a:t>
            </a:r>
          </a:p>
          <a:p>
            <a:pPr marL="685800" lvl="1" indent="-228600">
              <a:buSzPts val="2400"/>
            </a:pPr>
            <a:r>
              <a:rPr lang="ko-KR" altLang="en-US" sz="2000" dirty="0" err="1"/>
              <a:t>대칭키</a:t>
            </a:r>
            <a:r>
              <a:rPr lang="ko-KR" altLang="en-US" sz="2000" dirty="0"/>
              <a:t> 기반 경량 블록 암호의 양자 회로 구현 동향</a:t>
            </a:r>
            <a:r>
              <a:rPr lang="en-US" altLang="ko-KR" sz="2000" dirty="0"/>
              <a:t> , </a:t>
            </a:r>
            <a:r>
              <a:rPr lang="ko-KR" altLang="en-US" sz="2000" i="1" dirty="0"/>
              <a:t>정보보호학회 하계학술대회</a:t>
            </a:r>
            <a:r>
              <a:rPr lang="en-US" altLang="ko-KR" sz="2000" i="1" dirty="0"/>
              <a:t>.</a:t>
            </a:r>
          </a:p>
          <a:p>
            <a:pPr marL="685800" lvl="1" indent="-76200">
              <a:buSzPts val="2400"/>
              <a:buNone/>
            </a:pPr>
            <a:endParaRPr lang="en-US" altLang="ko-KR" dirty="0"/>
          </a:p>
          <a:p>
            <a:pPr marL="228600" lvl="0" indent="-228600">
              <a:spcBef>
                <a:spcPts val="0"/>
              </a:spcBef>
              <a:buSzPts val="2800"/>
            </a:pPr>
            <a:r>
              <a:rPr lang="en-US" altLang="ko-KR" b="1" dirty="0"/>
              <a:t>SCIE </a:t>
            </a:r>
            <a:r>
              <a:rPr lang="ko-KR" altLang="en-US" b="1" dirty="0"/>
              <a:t>논문 </a:t>
            </a:r>
            <a:r>
              <a:rPr lang="en-US" altLang="ko-KR" b="1" dirty="0"/>
              <a:t>3</a:t>
            </a:r>
            <a:r>
              <a:rPr lang="ko-KR" altLang="en-US" b="1" dirty="0"/>
              <a:t>건 및 국제학술대회 </a:t>
            </a:r>
            <a:r>
              <a:rPr lang="en-US" altLang="ko-KR" b="1" dirty="0"/>
              <a:t>2</a:t>
            </a:r>
            <a:r>
              <a:rPr lang="ko-KR" altLang="en-US" b="1" dirty="0"/>
              <a:t>건 심사 중</a:t>
            </a:r>
          </a:p>
          <a:p>
            <a:pPr marL="685800" lvl="1" indent="-228600">
              <a:buSzPts val="2400"/>
            </a:pPr>
            <a:r>
              <a:rPr lang="en-US" altLang="ko-KR" sz="2000" dirty="0">
                <a:latin typeface="+mn-ea"/>
              </a:rPr>
              <a:t>Parallel Quantum Addition for Korean Block Ciphers, </a:t>
            </a:r>
            <a:r>
              <a:rPr lang="en-US" altLang="ko-KR" sz="2000" i="1" dirty="0"/>
              <a:t>Quantum Information Processing.</a:t>
            </a:r>
          </a:p>
          <a:p>
            <a:pPr marL="685800" lvl="1" indent="-228600">
              <a:buSzPts val="2400"/>
            </a:pPr>
            <a:r>
              <a:rPr lang="en-US" altLang="ko-KR" sz="2000" dirty="0">
                <a:latin typeface="+mn-ea"/>
              </a:rPr>
              <a:t>Grover on SM3 and LSH, </a:t>
            </a:r>
            <a:r>
              <a:rPr lang="en-US" altLang="ko-KR" sz="2000" i="1" dirty="0"/>
              <a:t>Quantum Information Processing.</a:t>
            </a:r>
          </a:p>
          <a:p>
            <a:pPr marL="685800" lvl="1" indent="-228600">
              <a:buSzPts val="2400"/>
            </a:pPr>
            <a:r>
              <a:rPr lang="en-US" altLang="ko-KR" sz="2000" dirty="0">
                <a:latin typeface="+mn-ea"/>
              </a:rPr>
              <a:t>Grover</a:t>
            </a:r>
            <a:r>
              <a:rPr lang="ko-KR" altLang="en-US" sz="2000" dirty="0">
                <a:latin typeface="+mn-ea"/>
              </a:rPr>
              <a:t> </a:t>
            </a:r>
            <a:r>
              <a:rPr lang="en-US" altLang="ko-KR" sz="2000" dirty="0">
                <a:latin typeface="+mn-ea"/>
              </a:rPr>
              <a:t>on</a:t>
            </a:r>
            <a:r>
              <a:rPr lang="ko-KR" altLang="en-US" sz="2000" dirty="0">
                <a:latin typeface="+mn-ea"/>
              </a:rPr>
              <a:t> </a:t>
            </a:r>
            <a:r>
              <a:rPr lang="en-US" altLang="ko-KR" sz="2000" dirty="0">
                <a:latin typeface="+mn-ea"/>
              </a:rPr>
              <a:t>SPEEDY,</a:t>
            </a:r>
            <a:r>
              <a:rPr lang="ko-KR" altLang="en-US" sz="2000" dirty="0">
                <a:latin typeface="+mn-ea"/>
              </a:rPr>
              <a:t> </a:t>
            </a:r>
            <a:r>
              <a:rPr lang="en-US" altLang="ko-KR" sz="2000" i="1" dirty="0"/>
              <a:t>Applied Sciences.</a:t>
            </a:r>
          </a:p>
          <a:p>
            <a:pPr marL="685800" lvl="1" indent="-228600">
              <a:buSzPts val="2400"/>
            </a:pPr>
            <a:r>
              <a:rPr lang="en-US" altLang="ko-KR" sz="2000" dirty="0">
                <a:latin typeface="+mn-ea"/>
              </a:rPr>
              <a:t>Quantum Analysis of AES, </a:t>
            </a:r>
            <a:r>
              <a:rPr lang="en-US" altLang="ko-KR" sz="2000" i="1" dirty="0"/>
              <a:t>Eurocrypt’22.</a:t>
            </a:r>
          </a:p>
          <a:p>
            <a:pPr marL="685800" lvl="1" indent="-228600">
              <a:buSzPts val="2400"/>
            </a:pPr>
            <a:r>
              <a:rPr lang="en-US" altLang="ko-KR" sz="2000" b="1" dirty="0">
                <a:latin typeface="+mn-ea"/>
              </a:rPr>
              <a:t>Optimized Implementation of Quantum Binary Field Multiplication with Toffoli Depth One, </a:t>
            </a:r>
            <a:r>
              <a:rPr lang="en-US" altLang="ko-KR" sz="2000" b="1" i="1" dirty="0"/>
              <a:t>WISA’22.</a:t>
            </a:r>
            <a:endParaRPr sz="2000" b="1" i="1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97B8AEA-AA6F-405A-9AAC-09B4C43C25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8852B28-D290-2A4B-A90A-47EAEF72A8E4}" type="slidenum">
              <a:rPr kumimoji="1" lang="ko-Kore-KR" altLang="en-US" smtClean="0"/>
              <a:t>3</a:t>
            </a:fld>
            <a:endParaRPr kumimoji="1" lang="ko-Kore-KR" alt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82;p48">
            <a:extLst>
              <a:ext uri="{FF2B5EF4-FFF2-40B4-BE49-F238E27FC236}">
                <a16:creationId xmlns:a16="http://schemas.microsoft.com/office/drawing/2014/main" id="{CF09A90B-FC76-67D0-50B5-75F617AF96F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1920" y="207747"/>
            <a:ext cx="11368200" cy="7623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dirty="0"/>
              <a:t>Quantum ISD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Information Set Setting</a:t>
            </a:r>
            <a:endParaRPr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466EEF-75DC-9457-F8B5-D2127EBB37CB}"/>
              </a:ext>
            </a:extLst>
          </p:cNvPr>
          <p:cNvSpPr txBox="1"/>
          <p:nvPr/>
        </p:nvSpPr>
        <p:spPr>
          <a:xfrm>
            <a:off x="352716" y="1151334"/>
            <a:ext cx="11839283" cy="5293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sz="2400" b="1" dirty="0"/>
              <a:t>중첩상태의 </a:t>
            </a:r>
            <a:r>
              <a:rPr kumimoji="1" lang="en-US" altLang="ko-KR" sz="2400" b="1" dirty="0"/>
              <a:t>Vector</a:t>
            </a:r>
            <a:r>
              <a:rPr kumimoji="1" lang="ko-KR" altLang="en-US" sz="2400" b="1" dirty="0"/>
              <a:t>에 따른 </a:t>
            </a:r>
            <a:r>
              <a:rPr kumimoji="1" lang="en-US" altLang="ko-KR" sz="2400" b="1" dirty="0"/>
              <a:t>Information Set </a:t>
            </a:r>
            <a:r>
              <a:rPr kumimoji="1" lang="ko-KR" altLang="en-US" sz="2400" b="1" dirty="0"/>
              <a:t>구성</a:t>
            </a:r>
            <a:endParaRPr kumimoji="1" lang="en-US" altLang="ko-KR" sz="2400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ore-KR" sz="2400" b="1" dirty="0" err="1">
                <a:solidFill>
                  <a:schemeClr val="accent1"/>
                </a:solidFill>
              </a:rPr>
              <a:t>Generate_Perm</a:t>
            </a:r>
            <a:r>
              <a:rPr kumimoji="1" lang="en-US" altLang="ko-Kore-KR" sz="2400" dirty="0"/>
              <a:t>: </a:t>
            </a:r>
            <a:r>
              <a:rPr kumimoji="1" lang="ko-KR" altLang="en-US" sz="2400" dirty="0"/>
              <a:t>중첩 상태의 </a:t>
            </a:r>
            <a:r>
              <a:rPr kumimoji="1" lang="en-US" altLang="ko-KR" sz="2400" dirty="0"/>
              <a:t>Vector</a:t>
            </a:r>
            <a:r>
              <a:rPr kumimoji="1" lang="ko-KR" altLang="en-US" sz="2400" dirty="0"/>
              <a:t>에 따른 </a:t>
            </a:r>
            <a:r>
              <a:rPr kumimoji="1" lang="en-US" altLang="ko-Kore-KR" sz="2400" b="1" dirty="0">
                <a:solidFill>
                  <a:schemeClr val="accent1"/>
                </a:solidFill>
              </a:rPr>
              <a:t>Permutation </a:t>
            </a:r>
            <a:r>
              <a:rPr kumimoji="1" lang="ko-KR" altLang="en-US" sz="2400" b="1" dirty="0">
                <a:solidFill>
                  <a:schemeClr val="accent1"/>
                </a:solidFill>
              </a:rPr>
              <a:t>행렬 생성</a:t>
            </a:r>
            <a:endParaRPr kumimoji="1" lang="en-US" altLang="ko-KR" sz="2400" b="1" dirty="0">
              <a:solidFill>
                <a:schemeClr val="accent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R" sz="2400" b="1" dirty="0" err="1">
                <a:solidFill>
                  <a:schemeClr val="accent1"/>
                </a:solidFill>
              </a:rPr>
              <a:t>Generate_hk</a:t>
            </a:r>
            <a:r>
              <a:rPr kumimoji="1" lang="en-US" altLang="ko-KR" sz="2400" dirty="0"/>
              <a:t>: </a:t>
            </a:r>
            <a:r>
              <a:rPr kumimoji="1" lang="ko-KR" altLang="en-US" sz="2400" dirty="0"/>
              <a:t>생성한 </a:t>
            </a:r>
            <a:r>
              <a:rPr kumimoji="1" lang="en-US" altLang="ko-KR" sz="2400" dirty="0"/>
              <a:t>Permutation</a:t>
            </a:r>
            <a:r>
              <a:rPr kumimoji="1" lang="ko-KR" altLang="en-US" sz="2400" dirty="0"/>
              <a:t> 행렬과 공개키와 곱하여 </a:t>
            </a:r>
            <a:r>
              <a:rPr kumimoji="1" lang="en-US" altLang="ko-KR" sz="2400" b="1" dirty="0">
                <a:solidFill>
                  <a:schemeClr val="accent1"/>
                </a:solidFill>
              </a:rPr>
              <a:t>Information set </a:t>
            </a:r>
            <a:r>
              <a:rPr kumimoji="1" lang="ko-KR" altLang="en-US" sz="2400" b="1" dirty="0">
                <a:solidFill>
                  <a:schemeClr val="accent1"/>
                </a:solidFill>
              </a:rPr>
              <a:t>구성</a:t>
            </a:r>
            <a:endParaRPr kumimoji="1" lang="en-US" altLang="ko-Kore-KR" sz="2400" b="1" dirty="0">
              <a:solidFill>
                <a:schemeClr val="accent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kumimoji="1" lang="en-US" altLang="ko-KR" sz="2200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kumimoji="1" lang="en-US" altLang="ko-KR" sz="2200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kumimoji="1" lang="en-US" altLang="ko-KR" sz="2200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kumimoji="1" lang="en-US" altLang="ko-KR" sz="2200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kumimoji="1" lang="en-US" altLang="ko-KR" sz="2200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kumimoji="1" lang="en-US" altLang="ko-KR" sz="2200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kumimoji="1" lang="en-US" altLang="ko-KR" sz="2200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kumimoji="1" lang="en-US" altLang="ko-KR" sz="2200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kumimoji="1" lang="en-US" altLang="ko-KR" sz="2200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kumimoji="1" lang="en-US" altLang="ko-KR" sz="2200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kumimoji="1" lang="en-US" altLang="ko-KR" sz="2200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kumimoji="1" lang="en-US" altLang="ko-Kore-KR" sz="2400" b="1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9656661-3B2C-D154-8F98-E90EE42AE2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5526" y="2482805"/>
            <a:ext cx="7945632" cy="255023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E3C67E72-AD17-1B15-F31D-98C1A46082E0}"/>
              </a:ext>
            </a:extLst>
          </p:cNvPr>
          <p:cNvSpPr/>
          <p:nvPr/>
        </p:nvSpPr>
        <p:spPr>
          <a:xfrm>
            <a:off x="2091938" y="3045807"/>
            <a:ext cx="6999436" cy="809145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0C301B-FA9C-2F14-B15F-AE89E51501B1}"/>
              </a:ext>
            </a:extLst>
          </p:cNvPr>
          <p:cNvSpPr txBox="1"/>
          <p:nvPr/>
        </p:nvSpPr>
        <p:spPr>
          <a:xfrm>
            <a:off x="7740529" y="5055561"/>
            <a:ext cx="26548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슬라이드 </a:t>
            </a:r>
            <a:r>
              <a:rPr kumimoji="1" lang="en-US" altLang="ko-KR" dirty="0"/>
              <a:t>16</a:t>
            </a:r>
            <a:r>
              <a:rPr kumimoji="1" lang="ko-KR" altLang="en-US" dirty="0"/>
              <a:t>번째 장 내용</a:t>
            </a:r>
            <a:endParaRPr kumimoji="1" lang="ko-Kore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B12270-FD09-D614-66B5-CB56D2C6AB09}"/>
              </a:ext>
            </a:extLst>
          </p:cNvPr>
          <p:cNvSpPr txBox="1"/>
          <p:nvPr/>
        </p:nvSpPr>
        <p:spPr>
          <a:xfrm>
            <a:off x="7550704" y="5030511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#</a:t>
            </a:r>
            <a:endParaRPr kumimoji="1" lang="ko-Kore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D679A17-58B1-8F2B-7AAF-4146A480A1AA}"/>
              </a:ext>
            </a:extLst>
          </p:cNvPr>
          <p:cNvSpPr/>
          <p:nvPr/>
        </p:nvSpPr>
        <p:spPr>
          <a:xfrm>
            <a:off x="7344461" y="2738030"/>
            <a:ext cx="144520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sz="1400" b="1" dirty="0">
                <a:solidFill>
                  <a:srgbClr val="FF0000"/>
                </a:solidFill>
              </a:rPr>
              <a:t>Controlled Swap </a:t>
            </a:r>
            <a:endParaRPr lang="ko-Kore-KR" altLang="en-US" sz="1400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7593D9B-D8DC-4C69-B3DB-31AA3FFA77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8852B28-D290-2A4B-A90A-47EAEF72A8E4}" type="slidenum">
              <a:rPr kumimoji="1" lang="ko-Kore-KR" altLang="en-US" smtClean="0"/>
              <a:t>30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449438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D59A120-50F1-9719-8B2F-C76278689C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112" y="2760212"/>
            <a:ext cx="10870846" cy="343983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Google Shape;482;p48">
            <a:extLst>
              <a:ext uri="{FF2B5EF4-FFF2-40B4-BE49-F238E27FC236}">
                <a16:creationId xmlns:a16="http://schemas.microsoft.com/office/drawing/2014/main" id="{CF09A90B-FC76-67D0-50B5-75F617AF96F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1920" y="207747"/>
            <a:ext cx="11368200" cy="7623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dirty="0"/>
              <a:t>Quantum ISD : Quantum Gaussian Elimination</a:t>
            </a:r>
            <a:endParaRPr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466EEF-75DC-9457-F8B5-D2127EBB37CB}"/>
              </a:ext>
            </a:extLst>
          </p:cNvPr>
          <p:cNvSpPr txBox="1"/>
          <p:nvPr/>
        </p:nvSpPr>
        <p:spPr>
          <a:xfrm>
            <a:off x="240884" y="1026345"/>
            <a:ext cx="10870846" cy="5570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sz="2400" b="1" dirty="0"/>
              <a:t>Quantum Gaussian Elimination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R" sz="2200" b="1" dirty="0">
                <a:solidFill>
                  <a:schemeClr val="accent1"/>
                </a:solidFill>
              </a:rPr>
              <a:t>Rotation</a:t>
            </a:r>
            <a:r>
              <a:rPr kumimoji="1" lang="en-US" altLang="ko-KR" sz="2200" b="1" dirty="0"/>
              <a:t> : </a:t>
            </a:r>
            <a:r>
              <a:rPr kumimoji="1" lang="ko-KR" altLang="en-US" sz="2200" dirty="0"/>
              <a:t>보조함수</a:t>
            </a:r>
            <a:endParaRPr kumimoji="1" lang="en-US" altLang="ko-KR" sz="2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R" sz="2200" b="1" dirty="0">
                <a:solidFill>
                  <a:schemeClr val="accent1"/>
                </a:solidFill>
              </a:rPr>
              <a:t>Arrange</a:t>
            </a:r>
            <a:r>
              <a:rPr kumimoji="1" lang="en-US" altLang="ko-KR" sz="2200" b="1" dirty="0"/>
              <a:t> : </a:t>
            </a:r>
            <a:r>
              <a:rPr kumimoji="1" lang="en-US" altLang="ko-KR" sz="2200" dirty="0"/>
              <a:t>Gaussian Elimination</a:t>
            </a:r>
            <a:r>
              <a:rPr kumimoji="1" lang="ko-KR" altLang="en-US" sz="2200" dirty="0"/>
              <a:t>에서</a:t>
            </a:r>
            <a:r>
              <a:rPr kumimoji="1" lang="en-US" altLang="ko-KR" sz="2200" b="1" dirty="0"/>
              <a:t> </a:t>
            </a:r>
            <a:r>
              <a:rPr kumimoji="1" lang="ko-KR" altLang="en-US" sz="2200" b="1" dirty="0">
                <a:solidFill>
                  <a:schemeClr val="accent1"/>
                </a:solidFill>
              </a:rPr>
              <a:t>조건부</a:t>
            </a:r>
            <a:r>
              <a:rPr kumimoji="1" lang="ko-KR" altLang="en-US" sz="2200" b="1" dirty="0"/>
              <a:t> </a:t>
            </a:r>
            <a:r>
              <a:rPr kumimoji="1" lang="en-US" altLang="ko-KR" sz="2200" b="1" dirty="0">
                <a:solidFill>
                  <a:schemeClr val="accent1"/>
                </a:solidFill>
              </a:rPr>
              <a:t>Rotation</a:t>
            </a:r>
            <a:r>
              <a:rPr kumimoji="1" lang="ko-KR" altLang="en-US" sz="2200" b="1" dirty="0">
                <a:solidFill>
                  <a:schemeClr val="accent1"/>
                </a:solidFill>
              </a:rPr>
              <a:t> 수행</a:t>
            </a:r>
            <a:endParaRPr kumimoji="1" lang="en-US" altLang="ko-KR" sz="2200" b="1" dirty="0">
              <a:solidFill>
                <a:schemeClr val="accent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R" sz="2200" b="1" dirty="0">
                <a:solidFill>
                  <a:schemeClr val="accent1"/>
                </a:solidFill>
              </a:rPr>
              <a:t>Eliminate</a:t>
            </a:r>
            <a:r>
              <a:rPr kumimoji="1" lang="en-US" altLang="ko-KR" sz="2200" b="1" dirty="0"/>
              <a:t> : </a:t>
            </a:r>
            <a:r>
              <a:rPr kumimoji="1" lang="en-US" altLang="ko-KR" sz="2200" dirty="0"/>
              <a:t>Gaussian Elimination</a:t>
            </a:r>
            <a:r>
              <a:rPr kumimoji="1" lang="ko-KR" altLang="en-US" sz="2200" dirty="0"/>
              <a:t>에서 </a:t>
            </a:r>
            <a:r>
              <a:rPr kumimoji="1" lang="en-US" altLang="ko-KR" sz="2200" b="1" dirty="0">
                <a:solidFill>
                  <a:schemeClr val="accent1"/>
                </a:solidFill>
              </a:rPr>
              <a:t>Elimination </a:t>
            </a:r>
            <a:r>
              <a:rPr kumimoji="1" lang="ko-KR" altLang="en-US" sz="2200" b="1" dirty="0">
                <a:solidFill>
                  <a:schemeClr val="accent1"/>
                </a:solidFill>
              </a:rPr>
              <a:t>수행</a:t>
            </a:r>
            <a:endParaRPr kumimoji="1" lang="en-US" altLang="ko-KR" sz="2200" b="1" dirty="0">
              <a:solidFill>
                <a:schemeClr val="accent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kumimoji="1" lang="en-US" altLang="ko-KR" sz="2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kumimoji="1" lang="en-US" altLang="ko-KR" sz="2200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kumimoji="1" lang="en-US" altLang="ko-KR" sz="2200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kumimoji="1" lang="en-US" altLang="ko-KR" sz="2200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kumimoji="1" lang="en-US" altLang="ko-KR" sz="2200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kumimoji="1" lang="en-US" altLang="ko-KR" sz="2200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kumimoji="1" lang="en-US" altLang="ko-KR" sz="2200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kumimoji="1" lang="en-US" altLang="ko-KR" sz="2200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kumimoji="1" lang="en-US" altLang="ko-KR" sz="2200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kumimoji="1" lang="en-US" altLang="ko-KR" sz="2200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kumimoji="1" lang="en-US" altLang="ko-KR" sz="2200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kumimoji="1" lang="en-US" altLang="ko-Kore-KR" sz="2400" b="1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7C5F2A7-D181-BA9D-AC0C-6FA9C9ACE5B5}"/>
              </a:ext>
            </a:extLst>
          </p:cNvPr>
          <p:cNvSpPr/>
          <p:nvPr/>
        </p:nvSpPr>
        <p:spPr>
          <a:xfrm>
            <a:off x="1441430" y="4066472"/>
            <a:ext cx="4097766" cy="413656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95045B8-8279-0687-54F0-63A8A5645E0F}"/>
              </a:ext>
            </a:extLst>
          </p:cNvPr>
          <p:cNvSpPr/>
          <p:nvPr/>
        </p:nvSpPr>
        <p:spPr>
          <a:xfrm>
            <a:off x="3915082" y="3758695"/>
            <a:ext cx="21277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ko-KR" sz="1400" b="1" dirty="0">
                <a:solidFill>
                  <a:srgbClr val="FF0000"/>
                </a:solidFill>
              </a:rPr>
              <a:t>Multi-Controlled Swap </a:t>
            </a:r>
            <a:endParaRPr lang="ko-Kore-KR" altLang="en-US" sz="1400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70D6D3B-3A6B-4CB8-B7C9-1DA2487D2F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8852B28-D290-2A4B-A90A-47EAEF72A8E4}" type="slidenum">
              <a:rPr kumimoji="1" lang="ko-Kore-KR" altLang="en-US" smtClean="0"/>
              <a:t>31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773237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82;p48">
            <a:extLst>
              <a:ext uri="{FF2B5EF4-FFF2-40B4-BE49-F238E27FC236}">
                <a16:creationId xmlns:a16="http://schemas.microsoft.com/office/drawing/2014/main" id="{FD67C506-5DF8-ED98-D6A9-F621F4D9B0E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1920" y="207747"/>
            <a:ext cx="11368200" cy="7623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dirty="0"/>
              <a:t>Quantum ISD : Weight Check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819130E-5500-F922-44D4-5B3A2774D93F}"/>
                  </a:ext>
                </a:extLst>
              </p:cNvPr>
              <p:cNvSpPr txBox="1"/>
              <p:nvPr/>
            </p:nvSpPr>
            <p:spPr>
              <a:xfrm>
                <a:off x="240884" y="1118443"/>
                <a:ext cx="11830512" cy="58477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ko-Kore-KR" sz="2400" b="1" i="1" dirty="0" smtClean="0"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kumimoji="1" lang="en-US" altLang="ko-Kore-KR" sz="2400" b="1" dirty="0"/>
                  <a:t>-qubit Vector Weight Check 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kumimoji="1" lang="en-US" altLang="ko-KR" sz="2200" b="1" dirty="0"/>
                  <a:t>1-Qubit</a:t>
                </a:r>
                <a:r>
                  <a:rPr kumimoji="1" lang="ko-KR" altLang="en-US" sz="2200" b="1" dirty="0"/>
                  <a:t> 단위의 덧셈이 쌓이면서</a:t>
                </a:r>
                <a:r>
                  <a:rPr kumimoji="1" lang="ko-KR" altLang="en-US" sz="2200" dirty="0"/>
                  <a:t> </a:t>
                </a:r>
                <a:r>
                  <a:rPr kumimoji="1" lang="ko-KR" altLang="en-US" sz="2200" b="1" dirty="0">
                    <a:solidFill>
                      <a:schemeClr val="accent1"/>
                    </a:solidFill>
                  </a:rPr>
                  <a:t>최종 </a:t>
                </a:r>
                <a:r>
                  <a:rPr kumimoji="1" lang="en-US" altLang="ko-KR" sz="2200" b="1" dirty="0">
                    <a:solidFill>
                      <a:schemeClr val="accent1"/>
                    </a:solidFill>
                  </a:rPr>
                  <a:t>Weight</a:t>
                </a:r>
                <a:r>
                  <a:rPr kumimoji="1" lang="ko-KR" altLang="en-US" sz="2200" b="1" dirty="0" err="1">
                    <a:solidFill>
                      <a:schemeClr val="accent1"/>
                    </a:solidFill>
                  </a:rPr>
                  <a:t>를</a:t>
                </a:r>
                <a:r>
                  <a:rPr kumimoji="1" lang="ko-KR" altLang="en-US" sz="2200" b="1" dirty="0">
                    <a:solidFill>
                      <a:schemeClr val="accent1"/>
                    </a:solidFill>
                  </a:rPr>
                  <a:t> 계산</a:t>
                </a:r>
                <a:r>
                  <a:rPr kumimoji="1" lang="ko-KR" altLang="en-US" sz="2200" dirty="0"/>
                  <a:t>하는 방식</a:t>
                </a:r>
                <a:endParaRPr kumimoji="1" lang="en-US" altLang="ko-KR" sz="22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kumimoji="1" lang="en-US" altLang="ko-Kore-KR" sz="22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kumimoji="1" lang="en-US" altLang="ko-Kore-KR" sz="22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kumimoji="1" lang="en-US" altLang="ko-Kore-KR" sz="22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kumimoji="1" lang="en-US" altLang="ko-Kore-KR" sz="22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kumimoji="1" lang="en-US" altLang="ko-Kore-KR" sz="22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kumimoji="1" lang="en-US" altLang="ko-Kore-KR" sz="22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kumimoji="1" lang="en-US" altLang="ko-Kore-KR" sz="22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kumimoji="1" lang="ko-Kore-KR" altLang="en-US" sz="2000" dirty="0"/>
                  <a:t>예시</a:t>
                </a:r>
                <a:r>
                  <a:rPr kumimoji="1" lang="en-US" altLang="ko-Kore-KR" sz="2000" dirty="0"/>
                  <a:t> </a:t>
                </a:r>
                <a14:m>
                  <m:oMath xmlns:m="http://schemas.openxmlformats.org/officeDocument/2006/math">
                    <m:r>
                      <a:rPr kumimoji="1" lang="en-US" altLang="ko-Kore-KR" sz="20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kumimoji="1" lang="en-US" altLang="ko-Kore-KR" sz="2000" dirty="0"/>
                  <a:t> = 8</a:t>
                </a:r>
                <a:r>
                  <a:rPr kumimoji="1" lang="en-US" altLang="ko-KR" sz="2000" dirty="0"/>
                  <a:t>,</a:t>
                </a:r>
                <a:r>
                  <a:rPr kumimoji="1" lang="ko-KR" altLang="en-US" sz="2000" dirty="0"/>
                  <a:t> </a:t>
                </a:r>
                <a:r>
                  <a:rPr kumimoji="1" lang="ko-KR" altLang="en-US" sz="2000" b="1" dirty="0"/>
                  <a:t>양자 덧셈기로</a:t>
                </a:r>
                <a:r>
                  <a:rPr kumimoji="1" lang="ko-KR" altLang="en-US" sz="2000" dirty="0"/>
                  <a:t> </a:t>
                </a:r>
                <a:r>
                  <a:rPr kumimoji="1" lang="ko-KR" altLang="en-US" sz="2000" b="1" dirty="0"/>
                  <a:t>현재</a:t>
                </a:r>
                <a:r>
                  <a:rPr kumimoji="1" lang="ko-KR" altLang="en-US" sz="2000" dirty="0"/>
                  <a:t> </a:t>
                </a:r>
                <a:r>
                  <a:rPr kumimoji="1" lang="en-US" altLang="ko-KR" sz="2000" b="1" dirty="0">
                    <a:solidFill>
                      <a:srgbClr val="FF0000"/>
                    </a:solidFill>
                  </a:rPr>
                  <a:t>Ripple-Carry Adder</a:t>
                </a:r>
                <a:r>
                  <a:rPr kumimoji="1" lang="en-US" altLang="ko-KR" sz="2000" b="1" dirty="0"/>
                  <a:t> </a:t>
                </a:r>
                <a:r>
                  <a:rPr kumimoji="1" lang="ko-KR" altLang="en-US" sz="2000" b="1" dirty="0">
                    <a:solidFill>
                      <a:srgbClr val="FF0000"/>
                    </a:solidFill>
                  </a:rPr>
                  <a:t>사용</a:t>
                </a:r>
                <a:r>
                  <a:rPr kumimoji="1" lang="ko-KR" altLang="en-US" sz="2000" dirty="0"/>
                  <a:t> </a:t>
                </a:r>
                <a:r>
                  <a:rPr kumimoji="1" lang="en-US" altLang="ko-KR" sz="2000" dirty="0">
                    <a:solidFill>
                      <a:schemeClr val="accent1"/>
                    </a:solidFill>
                    <a:sym typeface="Wingdings" pitchFamily="2" charset="2"/>
                  </a:rPr>
                  <a:t></a:t>
                </a:r>
                <a:r>
                  <a:rPr kumimoji="1" lang="ko-KR" altLang="en-US" sz="2000" dirty="0">
                    <a:solidFill>
                      <a:schemeClr val="accent1"/>
                    </a:solidFill>
                    <a:sym typeface="Wingdings" pitchFamily="2" charset="2"/>
                  </a:rPr>
                  <a:t> </a:t>
                </a:r>
                <a:r>
                  <a:rPr kumimoji="1" lang="ko-KR" altLang="en-US" sz="2000" b="1" dirty="0">
                    <a:solidFill>
                      <a:schemeClr val="accent1"/>
                    </a:solidFill>
                    <a:sym typeface="Wingdings" pitchFamily="2" charset="2"/>
                  </a:rPr>
                  <a:t>다른 양자 </a:t>
                </a:r>
                <a:r>
                  <a:rPr kumimoji="1" lang="ko-KR" altLang="en-US" sz="2000" b="1" dirty="0" err="1">
                    <a:solidFill>
                      <a:schemeClr val="accent1"/>
                    </a:solidFill>
                    <a:sym typeface="Wingdings" pitchFamily="2" charset="2"/>
                  </a:rPr>
                  <a:t>덧셈기</a:t>
                </a:r>
                <a:r>
                  <a:rPr kumimoji="1" lang="en-US" altLang="ko-KR" sz="2000" b="1" dirty="0">
                    <a:solidFill>
                      <a:schemeClr val="accent1"/>
                    </a:solidFill>
                    <a:sym typeface="Wingdings" pitchFamily="2" charset="2"/>
                  </a:rPr>
                  <a:t>[*]</a:t>
                </a:r>
                <a:r>
                  <a:rPr kumimoji="1" lang="ko-KR" altLang="en-US" sz="2000" b="1" dirty="0">
                    <a:solidFill>
                      <a:schemeClr val="accent1"/>
                    </a:solidFill>
                    <a:sym typeface="Wingdings" pitchFamily="2" charset="2"/>
                  </a:rPr>
                  <a:t>로 개선 예정</a:t>
                </a:r>
                <a:endParaRPr kumimoji="1" lang="en-US" altLang="ko-Kore-KR" sz="2000" b="1" dirty="0">
                  <a:solidFill>
                    <a:schemeClr val="accent1"/>
                  </a:solidFill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kumimoji="1" lang="en-US" altLang="ko-Kore-KR" sz="2200" b="1" dirty="0">
                  <a:solidFill>
                    <a:schemeClr val="accent1"/>
                  </a:solidFill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kumimoji="1" lang="en-US" altLang="ko-KR" sz="2200" b="1" dirty="0">
                  <a:solidFill>
                    <a:schemeClr val="accent1"/>
                  </a:solidFill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kumimoji="1" lang="en-US" altLang="ko-KR" sz="2200" b="1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kumimoji="1" lang="en-US" altLang="ko-KR" sz="2200" b="1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kumimoji="1" lang="en-US" altLang="ko-KR" sz="2200" b="1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kumimoji="1" lang="en-US" altLang="ko-KR" sz="2200" b="1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kumimoji="1" lang="en-US" altLang="ko-KR" sz="2200" b="1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819130E-5500-F922-44D4-5B3A2774D9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884" y="1118443"/>
                <a:ext cx="11830512" cy="5847755"/>
              </a:xfrm>
              <a:prstGeom prst="rect">
                <a:avLst/>
              </a:prstGeom>
              <a:blipFill>
                <a:blip r:embed="rId2"/>
                <a:stretch>
                  <a:fillRect l="-722" t="-8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그림 5">
            <a:extLst>
              <a:ext uri="{FF2B5EF4-FFF2-40B4-BE49-F238E27FC236}">
                <a16:creationId xmlns:a16="http://schemas.microsoft.com/office/drawing/2014/main" id="{3B1221CF-2B0D-B069-CA5E-050C8B29FC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270" y="4765595"/>
            <a:ext cx="9160030" cy="149686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028C4A1-C5E8-4520-FD48-F913ECA724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8932" y="1972969"/>
            <a:ext cx="3884747" cy="200644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D89A9CF6-47D1-AD1C-4085-093A0B7D8BA9}"/>
              </a:ext>
            </a:extLst>
          </p:cNvPr>
          <p:cNvSpPr/>
          <p:nvPr/>
        </p:nvSpPr>
        <p:spPr>
          <a:xfrm>
            <a:off x="1414948" y="5960831"/>
            <a:ext cx="3841207" cy="242616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90EC30F-A81B-4BF3-3214-21834759C881}"/>
              </a:ext>
            </a:extLst>
          </p:cNvPr>
          <p:cNvSpPr/>
          <p:nvPr/>
        </p:nvSpPr>
        <p:spPr>
          <a:xfrm>
            <a:off x="3793656" y="5666210"/>
            <a:ext cx="199448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ko-Kore-KR" sz="1400" b="1" dirty="0">
                <a:solidFill>
                  <a:srgbClr val="FF0000"/>
                </a:solidFill>
              </a:rPr>
              <a:t>Ripple-Carry Adder</a:t>
            </a:r>
            <a:endParaRPr lang="ko-Kore-KR" altLang="en-US" sz="1400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25C82F0-0BE0-4D90-5C42-84B950437440}"/>
              </a:ext>
            </a:extLst>
          </p:cNvPr>
          <p:cNvSpPr/>
          <p:nvPr/>
        </p:nvSpPr>
        <p:spPr>
          <a:xfrm>
            <a:off x="2188097" y="6498068"/>
            <a:ext cx="1183051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dirty="0"/>
              <a:t>[*] </a:t>
            </a:r>
            <a:r>
              <a:rPr lang="ko-Kore-KR" altLang="en-US" sz="1400" dirty="0"/>
              <a:t>Takahashi</a:t>
            </a:r>
            <a:r>
              <a:rPr lang="en-US" altLang="ko-Kore-KR" sz="1400" dirty="0"/>
              <a:t>.</a:t>
            </a:r>
            <a:r>
              <a:rPr lang="ko-Kore-KR" altLang="en-US" sz="1400" dirty="0"/>
              <a:t> Y</a:t>
            </a:r>
            <a:r>
              <a:rPr lang="en-US" altLang="ko-Kore-KR" sz="1400" dirty="0"/>
              <a:t> et al.</a:t>
            </a:r>
            <a:r>
              <a:rPr lang="ko-Kore-KR" altLang="en-US" sz="1400" dirty="0"/>
              <a:t> </a:t>
            </a:r>
            <a:r>
              <a:rPr lang="en-US" altLang="ko-Kore-KR" sz="1400" dirty="0"/>
              <a:t>“</a:t>
            </a:r>
            <a:r>
              <a:rPr lang="ko-Kore-KR" altLang="en-US" sz="1400" dirty="0"/>
              <a:t>Quantum addition circuits and unbounded fan-out.</a:t>
            </a:r>
            <a:r>
              <a:rPr lang="en-US" altLang="ko-Kore-KR" sz="1400" dirty="0"/>
              <a:t>”</a:t>
            </a:r>
            <a:r>
              <a:rPr lang="ko-Kore-KR" altLang="en-US" sz="1400" dirty="0"/>
              <a:t> Quantum Info. Comput</a:t>
            </a:r>
            <a:r>
              <a:rPr lang="en-US" altLang="ko-Kore-KR" sz="1400" dirty="0"/>
              <a:t>,</a:t>
            </a:r>
            <a:r>
              <a:rPr lang="ko-Kore-KR" altLang="en-US" sz="1400" dirty="0"/>
              <a:t> 2010</a:t>
            </a:r>
            <a:r>
              <a:rPr lang="en-US" altLang="ko-Kore-KR" sz="1400" dirty="0"/>
              <a:t>.</a:t>
            </a:r>
            <a:endParaRPr lang="ko-Kore-KR" altLang="en-US" sz="1400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AC5BE2F-5D2E-4FE9-9113-364F81F5B1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8852B28-D290-2A4B-A90A-47EAEF72A8E4}" type="slidenum">
              <a:rPr kumimoji="1" lang="ko-Kore-KR" altLang="en-US" smtClean="0"/>
              <a:t>32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345376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49"/>
          <p:cNvSpPr/>
          <p:nvPr/>
        </p:nvSpPr>
        <p:spPr>
          <a:xfrm>
            <a:off x="309150" y="176650"/>
            <a:ext cx="11526600" cy="870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5" name="Google Shape;495;p49"/>
          <p:cNvSpPr txBox="1"/>
          <p:nvPr/>
        </p:nvSpPr>
        <p:spPr>
          <a:xfrm>
            <a:off x="4640575" y="2913300"/>
            <a:ext cx="2518500" cy="10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5500"/>
              <a:t>BIKE</a:t>
            </a:r>
            <a:endParaRPr sz="550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8888CD7-815F-4029-BDA6-34E0451350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8852B28-D290-2A4B-A90A-47EAEF72A8E4}" type="slidenum">
              <a:rPr kumimoji="1" lang="ko-Kore-KR" altLang="en-US" smtClean="0"/>
              <a:t>33</a:t>
            </a:fld>
            <a:endParaRPr kumimoji="1" lang="ko-Kore-KR" altLang="en-US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A81B01E-1D5D-3122-FD0A-47F1E727CB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6568" y="2629699"/>
            <a:ext cx="3210535" cy="1225112"/>
          </a:xfrm>
          <a:prstGeom prst="rect">
            <a:avLst/>
          </a:prstGeom>
        </p:spPr>
      </p:pic>
      <p:sp>
        <p:nvSpPr>
          <p:cNvPr id="501" name="Google Shape;501;p50"/>
          <p:cNvSpPr txBox="1">
            <a:spLocks noGrp="1"/>
          </p:cNvSpPr>
          <p:nvPr>
            <p:ph type="title"/>
          </p:nvPr>
        </p:nvSpPr>
        <p:spPr>
          <a:xfrm>
            <a:off x="411920" y="207747"/>
            <a:ext cx="11368200" cy="7623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BIKE</a:t>
            </a:r>
            <a:endParaRPr/>
          </a:p>
        </p:txBody>
      </p:sp>
      <p:sp>
        <p:nvSpPr>
          <p:cNvPr id="502" name="Google Shape;502;p50"/>
          <p:cNvSpPr txBox="1">
            <a:spLocks noGrp="1"/>
          </p:cNvSpPr>
          <p:nvPr>
            <p:ph type="body" idx="1"/>
          </p:nvPr>
        </p:nvSpPr>
        <p:spPr>
          <a:xfrm>
            <a:off x="62391" y="1150837"/>
            <a:ext cx="11866200" cy="56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15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</a:pPr>
            <a:r>
              <a:rPr lang="ko" sz="2600" b="1" dirty="0"/>
              <a:t>Classical McEliece</a:t>
            </a:r>
            <a:r>
              <a:rPr lang="ko" sz="2600" dirty="0"/>
              <a:t>는 이름과 같이, </a:t>
            </a:r>
            <a:r>
              <a:rPr lang="ko" sz="2600" b="1" dirty="0">
                <a:solidFill>
                  <a:srgbClr val="2E75B5"/>
                </a:solidFill>
              </a:rPr>
              <a:t>전통적인 코드 기반 암호의 성격</a:t>
            </a:r>
            <a:r>
              <a:rPr lang="ko" sz="2600" dirty="0"/>
              <a:t>을 따름</a:t>
            </a:r>
            <a:endParaRPr sz="2600" dirty="0"/>
          </a:p>
          <a:p>
            <a:pPr marL="685800" lvl="1" indent="-2794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ko" sz="2600" dirty="0"/>
              <a:t>비효율적이라고 볼 수도 있는 오랜 전통의 </a:t>
            </a:r>
            <a:r>
              <a:rPr lang="ko" sz="2600" b="1" dirty="0"/>
              <a:t>Goppa 코드</a:t>
            </a:r>
            <a:r>
              <a:rPr lang="ko" sz="2600" dirty="0"/>
              <a:t> 사용</a:t>
            </a:r>
            <a:endParaRPr sz="2600" dirty="0"/>
          </a:p>
          <a:p>
            <a:pPr marL="6858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/>
          </a:p>
          <a:p>
            <a:pPr marL="228600" lvl="0" indent="-2794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ko" sz="2600" b="1" dirty="0">
                <a:solidFill>
                  <a:srgbClr val="2E75B5"/>
                </a:solidFill>
              </a:rPr>
              <a:t>BIKE</a:t>
            </a:r>
            <a:r>
              <a:rPr lang="ko" sz="2600" dirty="0"/>
              <a:t>는 </a:t>
            </a:r>
            <a:r>
              <a:rPr lang="ko" sz="2600" b="1" dirty="0"/>
              <a:t>QC</a:t>
            </a:r>
            <a:r>
              <a:rPr lang="en-US" altLang="ko" sz="2600" b="1" dirty="0"/>
              <a:t>-</a:t>
            </a:r>
            <a:r>
              <a:rPr lang="ko" sz="2600" b="1" dirty="0"/>
              <a:t>MDPC</a:t>
            </a:r>
            <a:r>
              <a:rPr lang="ko" sz="2600" dirty="0"/>
              <a:t>(Quasi-Cyclic Moderate Density Parity Check) </a:t>
            </a:r>
            <a:r>
              <a:rPr lang="ko" sz="2600" b="1" dirty="0"/>
              <a:t>코드</a:t>
            </a:r>
            <a:r>
              <a:rPr lang="ko" sz="2600" dirty="0"/>
              <a:t> 사용</a:t>
            </a:r>
            <a:endParaRPr sz="2600" dirty="0"/>
          </a:p>
          <a:p>
            <a:pPr marL="685800" lvl="1" indent="-2794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ko" sz="2300" dirty="0"/>
              <a:t>생성한 코드가 </a:t>
            </a:r>
            <a:r>
              <a:rPr lang="ko" sz="2300" b="1" dirty="0"/>
              <a:t>순환 이동에 닫혀있으며(Quasi-Cyclic)</a:t>
            </a:r>
            <a:r>
              <a:rPr lang="ko" sz="2300" dirty="0"/>
              <a:t>,</a:t>
            </a:r>
            <a:endParaRPr lang="en-US" altLang="ko" sz="2300" dirty="0"/>
          </a:p>
          <a:p>
            <a:pPr marL="40640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-US" altLang="ko" sz="2300" dirty="0"/>
              <a:t>    </a:t>
            </a:r>
            <a:r>
              <a:rPr lang="ko" sz="2300" dirty="0"/>
              <a:t> </a:t>
            </a:r>
            <a:r>
              <a:rPr lang="ko" sz="2300" b="1" dirty="0"/>
              <a:t>각 열의 가중치가 선택되어</a:t>
            </a:r>
            <a:r>
              <a:rPr lang="en-US" altLang="ko" sz="2300" b="1" dirty="0"/>
              <a:t> </a:t>
            </a:r>
            <a:r>
              <a:rPr lang="ko" sz="2300" b="1" dirty="0"/>
              <a:t>똑같은 밀도를 갖도록 함</a:t>
            </a:r>
            <a:endParaRPr lang="en-US" altLang="ko" sz="2300" b="1" dirty="0"/>
          </a:p>
          <a:p>
            <a:pPr marL="40640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-US" altLang="ko" sz="2300" b="1" dirty="0"/>
              <a:t>     </a:t>
            </a:r>
            <a:r>
              <a:rPr lang="ko" sz="2300" b="1" dirty="0"/>
              <a:t>(Moderate Density)</a:t>
            </a:r>
            <a:endParaRPr sz="2300" b="1" dirty="0"/>
          </a:p>
          <a:p>
            <a:pPr marL="685800" lvl="1" indent="-2794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2600"/>
              <a:buChar char="•"/>
            </a:pPr>
            <a:r>
              <a:rPr lang="ko" sz="2300" b="1" dirty="0">
                <a:solidFill>
                  <a:srgbClr val="2E75B5"/>
                </a:solidFill>
              </a:rPr>
              <a:t>키 사이즈를 줄일 수 있음</a:t>
            </a:r>
            <a:endParaRPr sz="2300" b="1" dirty="0">
              <a:solidFill>
                <a:srgbClr val="2E75B5"/>
              </a:solidFill>
            </a:endParaRPr>
          </a:p>
        </p:txBody>
      </p:sp>
      <p:sp>
        <p:nvSpPr>
          <p:cNvPr id="503" name="Google Shape;503;p50"/>
          <p:cNvSpPr txBox="1"/>
          <p:nvPr/>
        </p:nvSpPr>
        <p:spPr>
          <a:xfrm>
            <a:off x="3728900" y="1879800"/>
            <a:ext cx="4309800" cy="51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rgbClr val="2E75B5"/>
              </a:solidFill>
            </a:endParaRPr>
          </a:p>
        </p:txBody>
      </p:sp>
      <p:sp>
        <p:nvSpPr>
          <p:cNvPr id="504" name="Google Shape;504;p50"/>
          <p:cNvSpPr txBox="1"/>
          <p:nvPr/>
        </p:nvSpPr>
        <p:spPr>
          <a:xfrm>
            <a:off x="10384800" y="2492100"/>
            <a:ext cx="1728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05" name="Google Shape;505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9487" y="4551125"/>
            <a:ext cx="5932175" cy="1509100"/>
          </a:xfrm>
          <a:prstGeom prst="rect">
            <a:avLst/>
          </a:prstGeom>
          <a:noFill/>
          <a:ln>
            <a:noFill/>
          </a:ln>
        </p:spPr>
      </p:pic>
      <p:sp>
        <p:nvSpPr>
          <p:cNvPr id="506" name="Google Shape;506;p50"/>
          <p:cNvSpPr txBox="1"/>
          <p:nvPr/>
        </p:nvSpPr>
        <p:spPr>
          <a:xfrm>
            <a:off x="1066725" y="6198725"/>
            <a:ext cx="41577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b="1" dirty="0"/>
              <a:t>&lt; BIKE 키, 암호문 크기, (단위 : Bit) &gt; </a:t>
            </a:r>
            <a:endParaRPr sz="1800" b="1" dirty="0"/>
          </a:p>
        </p:txBody>
      </p:sp>
      <p:pic>
        <p:nvPicPr>
          <p:cNvPr id="507" name="Google Shape;507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9500" y="3870675"/>
            <a:ext cx="5768651" cy="2528876"/>
          </a:xfrm>
          <a:prstGeom prst="rect">
            <a:avLst/>
          </a:prstGeom>
          <a:noFill/>
          <a:ln>
            <a:noFill/>
          </a:ln>
        </p:spPr>
      </p:pic>
      <p:sp>
        <p:nvSpPr>
          <p:cNvPr id="508" name="Google Shape;508;p50"/>
          <p:cNvSpPr txBox="1"/>
          <p:nvPr/>
        </p:nvSpPr>
        <p:spPr>
          <a:xfrm>
            <a:off x="7144975" y="6420271"/>
            <a:ext cx="41577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b="1" dirty="0"/>
              <a:t>&lt; CM 키, 암호문 크기, (단위 : Byte) &gt; </a:t>
            </a:r>
            <a:endParaRPr sz="1800" b="1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6040D61-0E97-4FA0-AEEA-FF6AAD5166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8852B28-D290-2A4B-A90A-47EAEF72A8E4}" type="slidenum">
              <a:rPr kumimoji="1" lang="ko-Kore-KR" altLang="en-US" smtClean="0"/>
              <a:t>34</a:t>
            </a:fld>
            <a:endParaRPr kumimoji="1" lang="ko-Kore-KR" altLang="en-US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AC2DBF65-5264-BEF7-86E3-8AC83451F6F2}"/>
              </a:ext>
            </a:extLst>
          </p:cNvPr>
          <p:cNvCxnSpPr/>
          <p:nvPr/>
        </p:nvCxnSpPr>
        <p:spPr>
          <a:xfrm>
            <a:off x="7641202" y="3011178"/>
            <a:ext cx="387900" cy="11368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51"/>
          <p:cNvSpPr txBox="1">
            <a:spLocks noGrp="1"/>
          </p:cNvSpPr>
          <p:nvPr>
            <p:ph type="title"/>
          </p:nvPr>
        </p:nvSpPr>
        <p:spPr>
          <a:xfrm>
            <a:off x="411920" y="207747"/>
            <a:ext cx="11368200" cy="7623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BIKE</a:t>
            </a:r>
            <a:endParaRPr/>
          </a:p>
        </p:txBody>
      </p:sp>
      <p:sp>
        <p:nvSpPr>
          <p:cNvPr id="515" name="Google Shape;515;p51"/>
          <p:cNvSpPr txBox="1">
            <a:spLocks noGrp="1"/>
          </p:cNvSpPr>
          <p:nvPr>
            <p:ph type="body" idx="1"/>
          </p:nvPr>
        </p:nvSpPr>
        <p:spPr>
          <a:xfrm>
            <a:off x="285025" y="1222400"/>
            <a:ext cx="11495100" cy="56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03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ko" sz="2400" b="1" dirty="0"/>
              <a:t> </a:t>
            </a:r>
            <a:r>
              <a:rPr lang="en-US" altLang="ko" sz="2400" b="1" dirty="0"/>
              <a:t> </a:t>
            </a:r>
            <a:r>
              <a:rPr lang="ko" sz="2400" dirty="0"/>
              <a:t>BIKE는 </a:t>
            </a:r>
            <a:r>
              <a:rPr lang="ko" sz="2400" b="1" dirty="0">
                <a:solidFill>
                  <a:srgbClr val="2E75B5"/>
                </a:solidFill>
              </a:rPr>
              <a:t>유한체 Ring 상에서의 Cyclic 코드</a:t>
            </a:r>
            <a:r>
              <a:rPr lang="ko" sz="2400" dirty="0"/>
              <a:t>를 사용</a:t>
            </a:r>
            <a:endParaRPr sz="2400" dirty="0"/>
          </a:p>
          <a:p>
            <a:pPr marL="2286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  <a:p>
            <a:pPr marL="2286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  <a:p>
            <a:pPr marL="2286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  <a:p>
            <a:pPr marL="2286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  <a:p>
            <a:pPr marL="228600" lvl="0" indent="-203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ko" sz="2400" dirty="0"/>
              <a:t> </a:t>
            </a:r>
            <a:r>
              <a:rPr lang="ko" sz="2400" b="1" dirty="0"/>
              <a:t>Polynomial 곱셈</a:t>
            </a:r>
            <a:r>
              <a:rPr lang="ko" sz="2400" dirty="0"/>
              <a:t>은 </a:t>
            </a:r>
            <a:r>
              <a:rPr lang="ko" sz="2400" b="1" dirty="0"/>
              <a:t>BIKE</a:t>
            </a:r>
            <a:r>
              <a:rPr lang="ko" sz="2400" dirty="0"/>
              <a:t> 또한 </a:t>
            </a:r>
            <a:r>
              <a:rPr lang="ko" sz="2400" b="1" dirty="0">
                <a:solidFill>
                  <a:srgbClr val="FF0000"/>
                </a:solidFill>
              </a:rPr>
              <a:t>기본</a:t>
            </a:r>
            <a:r>
              <a:rPr lang="ko-KR" altLang="en-US" sz="2400" b="1" dirty="0">
                <a:solidFill>
                  <a:srgbClr val="FF0000"/>
                </a:solidFill>
              </a:rPr>
              <a:t>이면서</a:t>
            </a:r>
            <a:r>
              <a:rPr lang="en-US" altLang="ko" sz="2400" b="1" dirty="0">
                <a:solidFill>
                  <a:srgbClr val="FF0000"/>
                </a:solidFill>
              </a:rPr>
              <a:t> </a:t>
            </a:r>
            <a:r>
              <a:rPr lang="ko" sz="2400" b="1" dirty="0">
                <a:solidFill>
                  <a:srgbClr val="FF0000"/>
                </a:solidFill>
              </a:rPr>
              <a:t>필수</a:t>
            </a:r>
            <a:r>
              <a:rPr lang="ko" sz="2400" dirty="0"/>
              <a:t> 요소 </a:t>
            </a:r>
            <a:endParaRPr sz="2400" dirty="0"/>
          </a:p>
          <a:p>
            <a:pPr marL="2286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dirty="0"/>
              <a:t>→ </a:t>
            </a:r>
            <a:r>
              <a:rPr lang="ko" sz="2200" b="1" dirty="0"/>
              <a:t>CM과 동일하게</a:t>
            </a:r>
            <a:r>
              <a:rPr lang="ko" sz="2200" dirty="0"/>
              <a:t> Quantum 상에서 </a:t>
            </a:r>
            <a:r>
              <a:rPr lang="ko" sz="2200" b="1" dirty="0">
                <a:solidFill>
                  <a:srgbClr val="2E75B5"/>
                </a:solidFill>
              </a:rPr>
              <a:t>Karatsuba 알고리즘이 효과적일 것</a:t>
            </a:r>
            <a:r>
              <a:rPr lang="ko" sz="2200" dirty="0"/>
              <a:t>으로 판단됨</a:t>
            </a:r>
            <a:endParaRPr sz="2200" dirty="0"/>
          </a:p>
          <a:p>
            <a:pPr marL="2286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200" dirty="0"/>
              <a:t>   →  BIKE Additional Implementation의</a:t>
            </a:r>
            <a:r>
              <a:rPr lang="ko" sz="2200" b="1" dirty="0"/>
              <a:t> gf_mul</a:t>
            </a:r>
            <a:r>
              <a:rPr lang="ko" sz="2200" dirty="0"/>
              <a:t>에서 </a:t>
            </a:r>
            <a:r>
              <a:rPr lang="ko" sz="2200" b="1" dirty="0">
                <a:solidFill>
                  <a:srgbClr val="2E75B5"/>
                </a:solidFill>
              </a:rPr>
              <a:t>Karatsuba 사용</a:t>
            </a:r>
            <a:endParaRPr sz="2200" b="1" dirty="0">
              <a:solidFill>
                <a:srgbClr val="2E75B5"/>
              </a:solidFill>
            </a:endParaRPr>
          </a:p>
          <a:p>
            <a:pPr marL="2286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516" name="Google Shape;516;p51"/>
          <p:cNvSpPr txBox="1"/>
          <p:nvPr/>
        </p:nvSpPr>
        <p:spPr>
          <a:xfrm>
            <a:off x="3728900" y="1879800"/>
            <a:ext cx="4309800" cy="51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rgbClr val="2E75B5"/>
              </a:solidFill>
            </a:endParaRPr>
          </a:p>
        </p:txBody>
      </p:sp>
      <p:sp>
        <p:nvSpPr>
          <p:cNvPr id="517" name="Google Shape;517;p51"/>
          <p:cNvSpPr txBox="1"/>
          <p:nvPr/>
        </p:nvSpPr>
        <p:spPr>
          <a:xfrm>
            <a:off x="10384800" y="2492100"/>
            <a:ext cx="1728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18" name="Google Shape;518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0725" y="1789062"/>
            <a:ext cx="5714252" cy="903138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519" name="Google Shape;519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0974" y="4517925"/>
            <a:ext cx="4699426" cy="137835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520" name="Google Shape;520;p51"/>
          <p:cNvSpPr txBox="1"/>
          <p:nvPr/>
        </p:nvSpPr>
        <p:spPr>
          <a:xfrm>
            <a:off x="1406700" y="6404225"/>
            <a:ext cx="10706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[1] “Flexible and scalable FPGA-oriented design of multipliers for large binary polynomials”</a:t>
            </a:r>
            <a:r>
              <a:rPr lang="ko" i="1"/>
              <a:t> IEEE ACCESS</a:t>
            </a:r>
            <a:r>
              <a:rPr lang="ko"/>
              <a:t>, 2020</a:t>
            </a:r>
            <a:endParaRPr/>
          </a:p>
        </p:txBody>
      </p:sp>
      <p:sp>
        <p:nvSpPr>
          <p:cNvPr id="521" name="Google Shape;521;p51"/>
          <p:cNvSpPr txBox="1"/>
          <p:nvPr/>
        </p:nvSpPr>
        <p:spPr>
          <a:xfrm>
            <a:off x="857525" y="5942525"/>
            <a:ext cx="4309800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 b="1" dirty="0">
                <a:solidFill>
                  <a:srgbClr val="2E75B5"/>
                </a:solidFill>
              </a:rPr>
              <a:t>Karatsuba를 사용한 하드웨어 구현 논문 [1]</a:t>
            </a:r>
            <a:endParaRPr sz="1600" b="1" dirty="0">
              <a:solidFill>
                <a:srgbClr val="2E75B5"/>
              </a:solidFill>
            </a:endParaRPr>
          </a:p>
        </p:txBody>
      </p:sp>
      <p:pic>
        <p:nvPicPr>
          <p:cNvPr id="522" name="Google Shape;522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34150" y="4596911"/>
            <a:ext cx="4428850" cy="12203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475D449-D5EC-420D-80B3-487B901F65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8852B28-D290-2A4B-A90A-47EAEF72A8E4}" type="slidenum">
              <a:rPr kumimoji="1" lang="ko-Kore-KR" altLang="en-US" smtClean="0"/>
              <a:t>35</a:t>
            </a:fld>
            <a:endParaRPr kumimoji="1" lang="ko-Kore-KR" altLang="en-US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52"/>
          <p:cNvSpPr/>
          <p:nvPr/>
        </p:nvSpPr>
        <p:spPr>
          <a:xfrm>
            <a:off x="309150" y="176650"/>
            <a:ext cx="11526600" cy="870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9" name="Google Shape;529;p52"/>
          <p:cNvSpPr txBox="1"/>
          <p:nvPr/>
        </p:nvSpPr>
        <p:spPr>
          <a:xfrm>
            <a:off x="2836153" y="2490150"/>
            <a:ext cx="7432200" cy="18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5500" dirty="0"/>
              <a:t>Binary Field Karatsuba </a:t>
            </a:r>
            <a:endParaRPr sz="5500" dirty="0"/>
          </a:p>
          <a:p>
            <a:pPr marL="9144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5500" dirty="0"/>
              <a:t>Multiplication</a:t>
            </a:r>
            <a:endParaRPr sz="5500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53"/>
          <p:cNvSpPr txBox="1">
            <a:spLocks noGrp="1"/>
          </p:cNvSpPr>
          <p:nvPr>
            <p:ph type="title"/>
          </p:nvPr>
        </p:nvSpPr>
        <p:spPr>
          <a:xfrm>
            <a:off x="411920" y="207747"/>
            <a:ext cx="11368200" cy="7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ko"/>
              <a:t>Binary Field Karatsuba Multiplication</a:t>
            </a:r>
            <a:endParaRPr/>
          </a:p>
        </p:txBody>
      </p:sp>
      <p:sp>
        <p:nvSpPr>
          <p:cNvPr id="535" name="Google Shape;535;p53"/>
          <p:cNvSpPr txBox="1">
            <a:spLocks noGrp="1"/>
          </p:cNvSpPr>
          <p:nvPr>
            <p:ph type="body" idx="1"/>
          </p:nvPr>
        </p:nvSpPr>
        <p:spPr>
          <a:xfrm>
            <a:off x="215601" y="1152525"/>
            <a:ext cx="11847300" cy="56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ko" b="1" dirty="0"/>
              <a:t>양자 곱셈</a:t>
            </a:r>
            <a:r>
              <a:rPr lang="ko" dirty="0"/>
              <a:t>은 양자 컴퓨터상에서의 </a:t>
            </a:r>
            <a:r>
              <a:rPr lang="ko" b="1" dirty="0"/>
              <a:t>PQC 구현 및 양자 공격에 필요</a:t>
            </a:r>
            <a:endParaRPr b="1" dirty="0"/>
          </a:p>
          <a:p>
            <a:pPr marL="685800" lvl="1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ko" sz="2200" b="1" dirty="0">
                <a:solidFill>
                  <a:srgbClr val="2E75B5"/>
                </a:solidFill>
              </a:rPr>
              <a:t>CM, BIKE</a:t>
            </a:r>
            <a:r>
              <a:rPr lang="ko" sz="2200" b="1" dirty="0"/>
              <a:t>와 더하여 Binary Curves의 Shor 알고리즘 적용에 있어서 </a:t>
            </a:r>
            <a:r>
              <a:rPr lang="ko" sz="2200" b="1" dirty="0">
                <a:solidFill>
                  <a:srgbClr val="FF0000"/>
                </a:solidFill>
              </a:rPr>
              <a:t>최적화 타겟 연산</a:t>
            </a:r>
            <a:endParaRPr sz="2200" b="1" dirty="0">
              <a:solidFill>
                <a:srgbClr val="FF0000"/>
              </a:solidFill>
            </a:endParaRPr>
          </a:p>
          <a:p>
            <a:pPr marL="2286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 dirty="0"/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altLang="ko" b="1" dirty="0"/>
              <a:t>T</a:t>
            </a:r>
            <a:r>
              <a:rPr lang="ko" b="1" dirty="0"/>
              <a:t>offoli Depth, T-depth 최적화</a:t>
            </a:r>
            <a:r>
              <a:rPr lang="ko" dirty="0"/>
              <a:t>된 양자 곱셈 구현 (WISA22 </a:t>
            </a:r>
            <a:r>
              <a:rPr lang="ko-KR" altLang="en-US" dirty="0"/>
              <a:t>심사 중</a:t>
            </a:r>
            <a:r>
              <a:rPr lang="ko" dirty="0"/>
              <a:t>)</a:t>
            </a:r>
            <a:endParaRPr dirty="0"/>
          </a:p>
          <a:p>
            <a:pPr marL="685800" lvl="1" indent="-292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ko" sz="2200" b="1" dirty="0">
                <a:solidFill>
                  <a:srgbClr val="2E75B5"/>
                </a:solidFill>
              </a:rPr>
              <a:t>Karatsuba 알고리즘</a:t>
            </a:r>
            <a:r>
              <a:rPr lang="ko" sz="2200" dirty="0"/>
              <a:t>을 사용한 </a:t>
            </a:r>
            <a:r>
              <a:rPr lang="ko" sz="2200" b="1" dirty="0">
                <a:solidFill>
                  <a:srgbClr val="2E75B5"/>
                </a:solidFill>
              </a:rPr>
              <a:t>Toffoli depth 1의 양자 곱셈</a:t>
            </a:r>
            <a:endParaRPr sz="2200" b="1" dirty="0">
              <a:solidFill>
                <a:srgbClr val="2E75B5"/>
              </a:solidFill>
            </a:endParaRPr>
          </a:p>
          <a:p>
            <a:pPr marL="6858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685800" lvl="1" indent="-2667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ko" sz="2200" b="1" dirty="0"/>
              <a:t>Karatsuba를 재귀적용</a:t>
            </a:r>
            <a:r>
              <a:rPr lang="ko" sz="2200" dirty="0"/>
              <a:t>하며, </a:t>
            </a:r>
            <a:endParaRPr sz="2200" dirty="0"/>
          </a:p>
          <a:p>
            <a:pPr marL="6858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200" dirty="0"/>
              <a:t>이 때 </a:t>
            </a:r>
            <a:r>
              <a:rPr lang="ko" sz="2200" b="1" dirty="0">
                <a:solidFill>
                  <a:srgbClr val="FF0000"/>
                </a:solidFill>
              </a:rPr>
              <a:t>발생하는 종속성 모두 제거</a:t>
            </a:r>
            <a:endParaRPr sz="2200" b="1" dirty="0">
              <a:solidFill>
                <a:srgbClr val="FF0000"/>
              </a:solidFill>
            </a:endParaRPr>
          </a:p>
          <a:p>
            <a:pPr marL="6858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200" b="1" dirty="0">
                <a:solidFill>
                  <a:srgbClr val="FF0000"/>
                </a:solidFill>
              </a:rPr>
              <a:t>	</a:t>
            </a:r>
            <a:r>
              <a:rPr lang="ko" sz="2200" b="1" dirty="0">
                <a:solidFill>
                  <a:srgbClr val="2E75B5"/>
                </a:solidFill>
              </a:rPr>
              <a:t>→ 병렬화 </a:t>
            </a:r>
            <a:endParaRPr sz="2200" b="1" dirty="0">
              <a:solidFill>
                <a:srgbClr val="2E75B5"/>
              </a:solidFill>
            </a:endParaRPr>
          </a:p>
          <a:p>
            <a:pPr marL="6858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 dirty="0"/>
          </a:p>
          <a:p>
            <a:pPr marL="6858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  <a:p>
            <a:pPr marL="2286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</p:txBody>
      </p:sp>
      <p:pic>
        <p:nvPicPr>
          <p:cNvPr id="536" name="Google Shape;536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64018" y="3141325"/>
            <a:ext cx="6290550" cy="36152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537" name="Google Shape;537;p53"/>
          <p:cNvSpPr txBox="1"/>
          <p:nvPr/>
        </p:nvSpPr>
        <p:spPr>
          <a:xfrm>
            <a:off x="5305700" y="3121950"/>
            <a:ext cx="2833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b="1"/>
              <a:t>&lt; Overview &gt;</a:t>
            </a:r>
            <a:endParaRPr sz="1800" b="1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E840006-6007-4D05-A980-D86C1B05D4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8852B28-D290-2A4B-A90A-47EAEF72A8E4}" type="slidenum">
              <a:rPr kumimoji="1" lang="ko-Kore-KR" altLang="en-US" smtClean="0"/>
              <a:t>37</a:t>
            </a:fld>
            <a:endParaRPr kumimoji="1" lang="ko-Kore-KR" altLang="en-US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54"/>
          <p:cNvSpPr txBox="1">
            <a:spLocks noGrp="1"/>
          </p:cNvSpPr>
          <p:nvPr>
            <p:ph type="title"/>
          </p:nvPr>
        </p:nvSpPr>
        <p:spPr>
          <a:xfrm>
            <a:off x="411920" y="207747"/>
            <a:ext cx="11368200" cy="7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ko"/>
              <a:t>Binary Field Karatsuba Multiplication</a:t>
            </a: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4" name="Google Shape;544;p54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47920" y="1184258"/>
                <a:ext cx="11632200" cy="560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rmAutofit lnSpcReduction="10000"/>
              </a:bodyPr>
              <a:lstStyle/>
              <a:p>
                <a:pPr marL="228600" lvl="0" indent="-22860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Char char="•"/>
                </a:pPr>
                <a:r>
                  <a:rPr lang="ko-KR" altLang="en-US" b="1" dirty="0"/>
                  <a:t>이전 양자 곱셈 연구</a:t>
                </a:r>
                <a:r>
                  <a:rPr lang="ko-KR" altLang="en-US" dirty="0"/>
                  <a:t>들은 모두 </a:t>
                </a:r>
                <a:r>
                  <a:rPr lang="en" altLang="ko" b="1" dirty="0"/>
                  <a:t>Toffoli </a:t>
                </a:r>
                <a:r>
                  <a:rPr lang="ko-KR" altLang="en-US" b="1" dirty="0"/>
                  <a:t>게이트</a:t>
                </a:r>
                <a:r>
                  <a:rPr lang="en-US" altLang="ko-KR" b="1" dirty="0"/>
                  <a:t>, </a:t>
                </a:r>
                <a:r>
                  <a:rPr lang="ko-KR" altLang="en-US" b="1" dirty="0"/>
                  <a:t>큐비트 수의 감소에만 집중</a:t>
                </a:r>
              </a:p>
              <a:p>
                <a:pPr marL="685800" lvl="1" indent="-29210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SzPts val="2800"/>
                  <a:buChar char="•"/>
                </a:pPr>
                <a:r>
                  <a:rPr lang="ko-KR" altLang="en-US" sz="2800" dirty="0"/>
                  <a:t>발생하는 </a:t>
                </a:r>
                <a:r>
                  <a:rPr lang="en" altLang="ko" sz="2800" dirty="0"/>
                  <a:t>Depth</a:t>
                </a:r>
                <a:r>
                  <a:rPr lang="ko-KR" altLang="en-US" sz="2800" dirty="0"/>
                  <a:t>를 크게 신경쓰면서 구현하지 않음</a:t>
                </a:r>
              </a:p>
              <a:p>
                <a:pPr marL="0" lvl="0" indent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ko-KR" altLang="en-US" dirty="0"/>
              </a:p>
              <a:p>
                <a:pPr marL="228600" lvl="0" indent="-292100" algn="l" rtl="0">
                  <a:spcBef>
                    <a:spcPts val="0"/>
                  </a:spcBef>
                  <a:spcAft>
                    <a:spcPts val="0"/>
                  </a:spcAft>
                  <a:buSzPts val="2800"/>
                  <a:buChar char="•"/>
                </a:pPr>
                <a:r>
                  <a:rPr lang="en" altLang="ko" b="1" dirty="0">
                    <a:solidFill>
                      <a:srgbClr val="2E75B5"/>
                    </a:solidFill>
                  </a:rPr>
                  <a:t>Binary Field</a:t>
                </a:r>
                <a:r>
                  <a:rPr lang="ko-KR" altLang="en-US" b="1" dirty="0">
                    <a:solidFill>
                      <a:srgbClr val="2E75B5"/>
                    </a:solidFill>
                  </a:rPr>
                  <a:t>의 양자 곱셈</a:t>
                </a:r>
                <a:r>
                  <a:rPr lang="ko-KR" altLang="en-US" dirty="0"/>
                  <a:t> </a:t>
                </a:r>
                <a:r>
                  <a:rPr lang="ko-KR" altLang="en-US" b="1" dirty="0">
                    <a:solidFill>
                      <a:srgbClr val="2E75B5"/>
                    </a:solidFill>
                  </a:rPr>
                  <a:t>주요 연구들은 다음 </a:t>
                </a:r>
                <a:r>
                  <a:rPr lang="en-US" altLang="ko-KR" b="1" dirty="0">
                    <a:solidFill>
                      <a:srgbClr val="2E75B5"/>
                    </a:solidFill>
                  </a:rPr>
                  <a:t>3</a:t>
                </a:r>
                <a:r>
                  <a:rPr lang="ko-KR" altLang="en-US" b="1" dirty="0">
                    <a:solidFill>
                      <a:srgbClr val="2E75B5"/>
                    </a:solidFill>
                  </a:rPr>
                  <a:t>가지</a:t>
                </a:r>
                <a:r>
                  <a:rPr lang="ko-KR" altLang="en-US" dirty="0"/>
                  <a:t>로 구분</a:t>
                </a:r>
              </a:p>
              <a:p>
                <a:pPr marL="685800" lvl="1" indent="-292100" algn="l" rtl="0">
                  <a:spcBef>
                    <a:spcPts val="0"/>
                  </a:spcBef>
                  <a:spcAft>
                    <a:spcPts val="0"/>
                  </a:spcAft>
                  <a:buSzPts val="2800"/>
                  <a:buChar char="•"/>
                </a:pPr>
                <a:r>
                  <a:rPr lang="en" altLang="ko" sz="2800" b="1" dirty="0"/>
                  <a:t>Schoolbook </a:t>
                </a:r>
                <a:r>
                  <a:rPr lang="ko-KR" altLang="en-US" sz="2800" b="1" dirty="0"/>
                  <a:t>곱셈 </a:t>
                </a:r>
                <a:r>
                  <a:rPr lang="en-US" altLang="ko-KR" sz="2800" dirty="0"/>
                  <a:t>(</a:t>
                </a:r>
                <a:r>
                  <a:rPr lang="en" altLang="ko" sz="2800" dirty="0"/>
                  <a:t>Cheung et al.)</a:t>
                </a:r>
                <a:endParaRPr lang="en" sz="2800" dirty="0"/>
              </a:p>
              <a:p>
                <a:pPr marL="68580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altLang="ko" sz="2800" dirty="0"/>
                  <a:t>→ </a:t>
                </a:r>
                <a:r>
                  <a:rPr lang="ko-KR" altLang="en-US" sz="2400" dirty="0"/>
                  <a:t>일반적인 곱셈을 기반으로하며</a:t>
                </a:r>
                <a:r>
                  <a:rPr lang="en-US" altLang="ko-KR" sz="2400" dirty="0"/>
                  <a:t>, </a:t>
                </a:r>
                <a:r>
                  <a:rPr lang="en" altLang="ko" sz="2400" dirty="0"/>
                  <a:t>Modular reduction</a:t>
                </a:r>
                <a:r>
                  <a:rPr lang="ko-KR" altLang="en-US" sz="2400" dirty="0"/>
                  <a:t>이 발생하는 상위 </a:t>
                </a:r>
              </a:p>
              <a:p>
                <a:pPr marL="114300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altLang="en-US" sz="2400" dirty="0"/>
                  <a:t>곱부터 계산함으로써 </a:t>
                </a:r>
                <a:r>
                  <a:rPr lang="ko-KR" altLang="en-US" sz="2400" b="1" dirty="0">
                    <a:solidFill>
                      <a:srgbClr val="2E75B5"/>
                    </a:solidFill>
                  </a:rPr>
                  <a:t>최소 큐비트</a:t>
                </a:r>
                <a:r>
                  <a:rPr lang="ko-KR" altLang="en-US" sz="2400" dirty="0"/>
                  <a:t> 사용</a:t>
                </a:r>
                <a:r>
                  <a:rPr lang="en-US" altLang="ko-KR" sz="2400" dirty="0"/>
                  <a:t>,</a:t>
                </a:r>
                <a:r>
                  <a:rPr lang="ko-KR" altLang="en-US" sz="2400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ar-AE" altLang="ko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altLang="ko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ar-AE" altLang="ko" sz="2400" dirty="0">
                    <a:solidFill>
                      <a:srgbClr val="FF0000"/>
                    </a:solidFill>
                  </a:rPr>
                  <a:t> </a:t>
                </a:r>
                <a:r>
                  <a:rPr lang="en" altLang="ko" sz="2400" b="1" dirty="0">
                    <a:solidFill>
                      <a:srgbClr val="FF0000"/>
                    </a:solidFill>
                  </a:rPr>
                  <a:t>Toffoli </a:t>
                </a:r>
                <a:r>
                  <a:rPr lang="ko-KR" altLang="en-US" sz="2400" b="1" dirty="0">
                    <a:solidFill>
                      <a:srgbClr val="FF0000"/>
                    </a:solidFill>
                  </a:rPr>
                  <a:t>게이트</a:t>
                </a:r>
              </a:p>
              <a:p>
                <a:pPr marL="1143000" lvl="0" indent="22860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ko-KR" altLang="en-US" b="1" dirty="0">
                  <a:solidFill>
                    <a:srgbClr val="FF0000"/>
                  </a:solidFill>
                </a:endParaRPr>
              </a:p>
              <a:p>
                <a:pPr marL="685800" lvl="1" indent="-292100" algn="l" rtl="0">
                  <a:spcBef>
                    <a:spcPts val="0"/>
                  </a:spcBef>
                  <a:spcAft>
                    <a:spcPts val="0"/>
                  </a:spcAft>
                  <a:buSzPts val="2800"/>
                  <a:buChar char="•"/>
                </a:pPr>
                <a:r>
                  <a:rPr lang="en" altLang="ko" sz="2800" b="1" dirty="0"/>
                  <a:t>Karatsuba </a:t>
                </a:r>
                <a:r>
                  <a:rPr lang="ko-KR" altLang="en-US" sz="2800" b="1" dirty="0"/>
                  <a:t>곱셈</a:t>
                </a:r>
                <a:r>
                  <a:rPr lang="en-US" altLang="ko-KR" sz="2800" b="1" dirty="0"/>
                  <a:t>1</a:t>
                </a:r>
                <a:r>
                  <a:rPr lang="ko-KR" altLang="en-US" sz="2800" dirty="0"/>
                  <a:t> </a:t>
                </a:r>
                <a:r>
                  <a:rPr lang="en-US" altLang="ko-KR" sz="2800" dirty="0"/>
                  <a:t>(</a:t>
                </a:r>
                <a:r>
                  <a:rPr lang="en" altLang="ko" sz="2800" dirty="0"/>
                  <a:t>Kepley et al.)</a:t>
                </a:r>
                <a:endParaRPr lang="en" sz="2800" dirty="0"/>
              </a:p>
              <a:p>
                <a:pPr marL="68580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altLang="ko" dirty="0"/>
                  <a:t>→ </a:t>
                </a:r>
                <a:r>
                  <a:rPr lang="en" altLang="ko" sz="2400" dirty="0"/>
                  <a:t>Karatsuba </a:t>
                </a:r>
                <a:r>
                  <a:rPr lang="ko-KR" altLang="en-US" sz="2400" dirty="0"/>
                  <a:t>곱셈을 적용</a:t>
                </a:r>
                <a:r>
                  <a:rPr lang="en-US" altLang="ko-KR" sz="2400" dirty="0"/>
                  <a:t>, </a:t>
                </a:r>
                <a:r>
                  <a:rPr lang="ko-KR" altLang="en-US" sz="2400" dirty="0"/>
                  <a:t>추가 큐비트들이 사용되지만</a:t>
                </a:r>
              </a:p>
              <a:p>
                <a:pPr marL="1143000" lvl="0" indent="0">
                  <a:spcBef>
                    <a:spcPts val="0"/>
                  </a:spcBef>
                  <a:buNone/>
                </a:pPr>
                <a:r>
                  <a:rPr lang="en" altLang="ko" sz="2400" b="1" dirty="0">
                    <a:solidFill>
                      <a:srgbClr val="2E75B5"/>
                    </a:solidFill>
                  </a:rPr>
                  <a:t>Toffoli </a:t>
                </a:r>
                <a:r>
                  <a:rPr lang="ko-KR" altLang="en-US" sz="2400" b="1" dirty="0">
                    <a:solidFill>
                      <a:srgbClr val="2E75B5"/>
                    </a:solidFill>
                  </a:rPr>
                  <a:t>게이트 수를 줄임</a:t>
                </a:r>
                <a:r>
                  <a:rPr lang="en-US" altLang="ko-KR" sz="2400" b="1" dirty="0">
                    <a:solidFill>
                      <a:srgbClr val="2E75B5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ar-AE" altLang="ko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altLang="ko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ko" sz="24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r>
                  <a:rPr lang="ko-KR" altLang="en-US" sz="2400" dirty="0">
                    <a:solidFill>
                      <a:srgbClr val="2E75B5"/>
                    </a:solidFill>
                  </a:rPr>
                  <a:t>→</a:t>
                </a:r>
                <a:r>
                  <a:rPr lang="en-US" altLang="ko-KR" sz="2400" dirty="0">
                    <a:solidFill>
                      <a:srgbClr val="2E75B5"/>
                    </a:solidFill>
                  </a:rPr>
                  <a:t>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400" i="1" smtClean="0">
                            <a:solidFill>
                              <a:srgbClr val="2E75B5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b="0" i="1" smtClean="0">
                            <a:solidFill>
                              <a:srgbClr val="2E75B5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func>
                          <m:funcPr>
                            <m:ctrlPr>
                              <a:rPr lang="en-US" altLang="ko-KR" sz="2400" i="1" smtClean="0">
                                <a:solidFill>
                                  <a:srgbClr val="2E75B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altLang="ko-KR" sz="2400" i="1" smtClean="0">
                                    <a:solidFill>
                                      <a:srgbClr val="2E75B5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400" i="0" smtClean="0">
                                    <a:solidFill>
                                      <a:srgbClr val="2E75B5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altLang="ko-KR" sz="2400" b="0" i="1" smtClean="0">
                                    <a:solidFill>
                                      <a:srgbClr val="2E75B5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fName>
                          <m:e>
                            <m:r>
                              <a:rPr lang="en-US" altLang="ko-KR" sz="2400" b="0" i="1" smtClean="0">
                                <a:solidFill>
                                  <a:srgbClr val="2E75B5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func>
                      </m:sup>
                    </m:sSup>
                  </m:oMath>
                </a14:m>
                <a:r>
                  <a:rPr lang="ko-KR" altLang="en-US" sz="2400" dirty="0">
                    <a:solidFill>
                      <a:srgbClr val="2E75B5"/>
                    </a:solidFill>
                  </a:rPr>
                  <a:t> </a:t>
                </a:r>
                <a:r>
                  <a:rPr lang="en" altLang="ko" sz="2400" b="1" dirty="0">
                    <a:solidFill>
                      <a:srgbClr val="2E75B5"/>
                    </a:solidFill>
                  </a:rPr>
                  <a:t>Toffoli </a:t>
                </a:r>
                <a:r>
                  <a:rPr lang="ko-KR" altLang="en-US" sz="2400" b="1" dirty="0">
                    <a:solidFill>
                      <a:srgbClr val="2E75B5"/>
                    </a:solidFill>
                  </a:rPr>
                  <a:t>게이트</a:t>
                </a:r>
              </a:p>
              <a:p>
                <a:pPr marL="685800" lvl="0" indent="22860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altLang="en-US" dirty="0"/>
                  <a:t> </a:t>
                </a:r>
              </a:p>
              <a:p>
                <a:pPr marL="685800" lvl="1" indent="-292100" algn="l" rtl="0">
                  <a:spcBef>
                    <a:spcPts val="0"/>
                  </a:spcBef>
                  <a:spcAft>
                    <a:spcPts val="0"/>
                  </a:spcAft>
                  <a:buSzPts val="2800"/>
                  <a:buChar char="•"/>
                </a:pPr>
                <a:r>
                  <a:rPr lang="en" altLang="ko" sz="2800" b="1" dirty="0"/>
                  <a:t>Karatsuba </a:t>
                </a:r>
                <a:r>
                  <a:rPr lang="ko-KR" altLang="en-US" sz="2800" b="1" dirty="0"/>
                  <a:t>곱셈</a:t>
                </a:r>
                <a:r>
                  <a:rPr lang="en-US" altLang="ko-KR" sz="2800" b="1" dirty="0"/>
                  <a:t>2</a:t>
                </a:r>
                <a:r>
                  <a:rPr lang="ko-KR" altLang="en-US" sz="2800" dirty="0"/>
                  <a:t> </a:t>
                </a:r>
                <a:r>
                  <a:rPr lang="en-US" altLang="ko-KR" sz="2800" dirty="0"/>
                  <a:t>(</a:t>
                </a:r>
                <a:r>
                  <a:rPr lang="en" altLang="ko" sz="2800" dirty="0"/>
                  <a:t>Van Hoof)</a:t>
                </a:r>
                <a:endParaRPr lang="en" sz="2800" dirty="0"/>
              </a:p>
              <a:p>
                <a:pPr marL="45720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altLang="ko" dirty="0"/>
                  <a:t>  →</a:t>
                </a:r>
                <a:r>
                  <a:rPr lang="en" altLang="ko" sz="2400" dirty="0"/>
                  <a:t> Kepley</a:t>
                </a:r>
                <a:r>
                  <a:rPr lang="ko-KR" altLang="en-US" sz="2400" dirty="0"/>
                  <a:t>의 논문을 개선</a:t>
                </a:r>
                <a:r>
                  <a:rPr lang="en-US" altLang="ko-KR" sz="2400" dirty="0"/>
                  <a:t>, </a:t>
                </a:r>
                <a:r>
                  <a:rPr lang="en" altLang="ko" sz="2400" b="1" dirty="0">
                    <a:solidFill>
                      <a:srgbClr val="2E75B5"/>
                    </a:solidFill>
                  </a:rPr>
                  <a:t>Toffoli </a:t>
                </a:r>
                <a:r>
                  <a:rPr lang="ko-KR" altLang="en-US" sz="2400" b="1" dirty="0">
                    <a:solidFill>
                      <a:srgbClr val="2E75B5"/>
                    </a:solidFill>
                  </a:rPr>
                  <a:t>게이트를 동일하게 줄임</a:t>
                </a:r>
                <a:r>
                  <a:rPr lang="ko-KR" altLang="en-US" sz="2400" dirty="0"/>
                  <a:t>과 동시에 </a:t>
                </a:r>
              </a:p>
              <a:p>
                <a:pPr marL="91440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altLang="en-US" sz="2400" b="1" dirty="0">
                    <a:solidFill>
                      <a:srgbClr val="2E75B5"/>
                    </a:solidFill>
                  </a:rPr>
                  <a:t>  최소 큐비트</a:t>
                </a:r>
                <a:r>
                  <a:rPr lang="ko-KR" altLang="en-US" sz="2400" dirty="0"/>
                  <a:t>만을 사용</a:t>
                </a:r>
                <a:r>
                  <a:rPr lang="en-US" altLang="ko-KR" sz="2400" dirty="0"/>
                  <a:t>, </a:t>
                </a:r>
                <a:r>
                  <a:rPr lang="ko-KR" altLang="en-US" sz="2400" b="1" dirty="0"/>
                  <a:t>제한된 </a:t>
                </a:r>
                <a:r>
                  <a:rPr lang="en" altLang="ko" sz="2400" b="1" dirty="0"/>
                  <a:t>space (</a:t>
                </a:r>
                <a:r>
                  <a:rPr lang="ko-KR" altLang="en-US" sz="2400" b="1" dirty="0"/>
                  <a:t>줄어든 큐비트</a:t>
                </a:r>
                <a:r>
                  <a:rPr lang="en-US" altLang="ko-KR" sz="2400" b="1" dirty="0"/>
                  <a:t>)</a:t>
                </a:r>
                <a:r>
                  <a:rPr lang="ko-KR" altLang="en-US" sz="2400" b="1" dirty="0"/>
                  <a:t>에서의 곱셈</a:t>
                </a:r>
                <a:r>
                  <a:rPr lang="ko-KR" altLang="en-US" sz="2400" dirty="0"/>
                  <a:t>이기 때문에 </a:t>
                </a:r>
              </a:p>
              <a:p>
                <a:pPr marL="91440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altLang="en-US" sz="2400" dirty="0"/>
                  <a:t>  </a:t>
                </a:r>
                <a:r>
                  <a:rPr lang="en" altLang="ko" sz="2400" b="1" dirty="0"/>
                  <a:t>Karatsuba </a:t>
                </a:r>
                <a:r>
                  <a:rPr lang="ko-KR" altLang="en-US" sz="2400" b="1" dirty="0"/>
                  <a:t>곱셈 </a:t>
                </a:r>
                <a:r>
                  <a:rPr lang="en-US" altLang="ko-KR" sz="2400" b="1" dirty="0"/>
                  <a:t>1</a:t>
                </a:r>
                <a:r>
                  <a:rPr lang="ko-KR" altLang="en-US" sz="2400" dirty="0"/>
                  <a:t>보다</a:t>
                </a:r>
                <a:r>
                  <a:rPr lang="ko-KR" altLang="en-US" sz="2400" b="1" dirty="0">
                    <a:solidFill>
                      <a:srgbClr val="FF0000"/>
                    </a:solidFill>
                  </a:rPr>
                  <a:t> </a:t>
                </a:r>
                <a:r>
                  <a:rPr lang="en" altLang="ko" sz="2400" b="1" dirty="0">
                    <a:solidFill>
                      <a:srgbClr val="FF0000"/>
                    </a:solidFill>
                  </a:rPr>
                  <a:t>Depth</a:t>
                </a:r>
                <a:r>
                  <a:rPr lang="ko-KR" altLang="en-US" sz="2400" b="1" dirty="0">
                    <a:solidFill>
                      <a:srgbClr val="FF0000"/>
                    </a:solidFill>
                  </a:rPr>
                  <a:t>가 높음</a:t>
                </a:r>
                <a:r>
                  <a:rPr lang="ko-KR" altLang="en-US" sz="2400" dirty="0">
                    <a:solidFill>
                      <a:srgbClr val="FF0000"/>
                    </a:solidFill>
                  </a:rPr>
                  <a:t> → </a:t>
                </a:r>
                <a:r>
                  <a:rPr lang="ko-KR" altLang="en-US" sz="2400" b="1" dirty="0">
                    <a:solidFill>
                      <a:srgbClr val="FF0000"/>
                    </a:solidFill>
                  </a:rPr>
                  <a:t>트레이드오프</a:t>
                </a:r>
                <a:endParaRPr sz="2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44" name="Google Shape;544;p54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47920" y="1184258"/>
                <a:ext cx="11632200" cy="5604000"/>
              </a:xfrm>
              <a:prstGeom prst="rect">
                <a:avLst/>
              </a:prstGeom>
              <a:blipFill>
                <a:blip r:embed="rId3"/>
                <a:stretch>
                  <a:fillRect l="-943" t="-271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B17C699-B809-4EC5-B6CE-6D32C75C5E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8852B28-D290-2A4B-A90A-47EAEF72A8E4}" type="slidenum">
              <a:rPr kumimoji="1" lang="ko-Kore-KR" altLang="en-US" smtClean="0"/>
              <a:t>38</a:t>
            </a:fld>
            <a:endParaRPr kumimoji="1" lang="ko-Kore-KR" altLang="en-US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55"/>
          <p:cNvSpPr txBox="1">
            <a:spLocks noGrp="1"/>
          </p:cNvSpPr>
          <p:nvPr>
            <p:ph type="title"/>
          </p:nvPr>
        </p:nvSpPr>
        <p:spPr>
          <a:xfrm>
            <a:off x="411920" y="207747"/>
            <a:ext cx="11368200" cy="7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ko"/>
              <a:t>Binary Field Karatsuba Multiplication</a:t>
            </a:r>
            <a:endParaRPr/>
          </a:p>
        </p:txBody>
      </p:sp>
      <p:pic>
        <p:nvPicPr>
          <p:cNvPr id="552" name="Google Shape;552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1925" y="3678812"/>
            <a:ext cx="11172649" cy="2809525"/>
          </a:xfrm>
          <a:prstGeom prst="rect">
            <a:avLst/>
          </a:prstGeom>
          <a:noFill/>
          <a:ln>
            <a:noFill/>
          </a:ln>
        </p:spPr>
      </p:pic>
      <p:sp>
        <p:nvSpPr>
          <p:cNvPr id="553" name="Google Shape;553;p55"/>
          <p:cNvSpPr/>
          <p:nvPr/>
        </p:nvSpPr>
        <p:spPr>
          <a:xfrm>
            <a:off x="2489325" y="5007925"/>
            <a:ext cx="373800" cy="1072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4" name="Google Shape;554;p55"/>
          <p:cNvSpPr txBox="1"/>
          <p:nvPr/>
        </p:nvSpPr>
        <p:spPr>
          <a:xfrm>
            <a:off x="2050763" y="5254512"/>
            <a:ext cx="1671659" cy="877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 dirty="0"/>
              <a:t>Karatsuba 1</a:t>
            </a:r>
            <a:endParaRPr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 dirty="0"/>
              <a:t>Karatsuba 2</a:t>
            </a:r>
            <a:endParaRPr b="1" dirty="0"/>
          </a:p>
        </p:txBody>
      </p:sp>
      <p:sp>
        <p:nvSpPr>
          <p:cNvPr id="555" name="Google Shape;555;p55"/>
          <p:cNvSpPr txBox="1"/>
          <p:nvPr/>
        </p:nvSpPr>
        <p:spPr>
          <a:xfrm>
            <a:off x="2066261" y="4915688"/>
            <a:ext cx="1288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 dirty="0"/>
              <a:t>Schoolbook</a:t>
            </a:r>
            <a:endParaRPr b="1" dirty="0"/>
          </a:p>
        </p:txBody>
      </p:sp>
      <p:sp>
        <p:nvSpPr>
          <p:cNvPr id="556" name="Google Shape;556;p55"/>
          <p:cNvSpPr txBox="1"/>
          <p:nvPr/>
        </p:nvSpPr>
        <p:spPr>
          <a:xfrm>
            <a:off x="328275" y="1145145"/>
            <a:ext cx="11256300" cy="2151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 pitchFamily="34" charset="0"/>
              <a:buChar char="•"/>
            </a:pPr>
            <a:r>
              <a:rPr lang="ko" sz="2200" dirty="0">
                <a:solidFill>
                  <a:schemeClr val="dk1"/>
                </a:solidFill>
              </a:rPr>
              <a:t>양자 곱셈에서 대부분의 </a:t>
            </a:r>
            <a:r>
              <a:rPr lang="ko" sz="2200" b="1" dirty="0">
                <a:solidFill>
                  <a:schemeClr val="dk1"/>
                </a:solidFill>
              </a:rPr>
              <a:t>Depth는 곱들을 생성하는 Toffoli 게이트의 구조에 따라 결정됨</a:t>
            </a:r>
            <a:r>
              <a:rPr lang="en-US" altLang="ko-KR" sz="2200" b="1" dirty="0">
                <a:solidFill>
                  <a:schemeClr val="dk1"/>
                </a:solidFill>
              </a:rPr>
              <a:t>---</a:t>
            </a:r>
            <a:r>
              <a:rPr lang="en-US" altLang="ko-KR" sz="2200" b="1" dirty="0">
                <a:solidFill>
                  <a:schemeClr val="dk1"/>
                </a:solidFill>
                <a:sym typeface="Wingdings" panose="05000000000000000000" pitchFamily="2" charset="2"/>
              </a:rPr>
              <a:t></a:t>
            </a:r>
            <a:r>
              <a:rPr lang="en-US" altLang="ko-KR" sz="2200" b="1" dirty="0">
                <a:solidFill>
                  <a:schemeClr val="dk1"/>
                </a:solidFill>
              </a:rPr>
              <a:t> </a:t>
            </a:r>
            <a:r>
              <a:rPr lang="ko" sz="2200" b="1" dirty="0">
                <a:solidFill>
                  <a:schemeClr val="dk1"/>
                </a:solidFill>
              </a:rPr>
              <a:t>Modular reduction 및 추가적인 덧셈들은 큰 오버헤드가 아님</a:t>
            </a:r>
            <a:endParaRPr sz="2200" b="1" dirty="0">
              <a:solidFill>
                <a:schemeClr val="dk1"/>
              </a:solidFill>
            </a:endParaRPr>
          </a:p>
          <a:p>
            <a:pPr marL="3683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 pitchFamily="34" charset="0"/>
              <a:buChar char="•"/>
            </a:pPr>
            <a:r>
              <a:rPr lang="ko" sz="2200" b="1" dirty="0">
                <a:solidFill>
                  <a:srgbClr val="FF0000"/>
                </a:solidFill>
              </a:rPr>
              <a:t>큐비트를 더 많이 사용</a:t>
            </a:r>
            <a:r>
              <a:rPr lang="ko" sz="2200" dirty="0">
                <a:solidFill>
                  <a:schemeClr val="dk1"/>
                </a:solidFill>
              </a:rPr>
              <a:t>하지만, </a:t>
            </a:r>
            <a:r>
              <a:rPr lang="ko" sz="2200" b="1" dirty="0">
                <a:solidFill>
                  <a:srgbClr val="2E75B5"/>
                </a:solidFill>
              </a:rPr>
              <a:t>Toffoli depth 최적화로, Full depth도 자연스럽게 감소</a:t>
            </a:r>
            <a:endParaRPr sz="2200" b="1" dirty="0">
              <a:solidFill>
                <a:srgbClr val="2E75B5"/>
              </a:solidFill>
            </a:endParaRPr>
          </a:p>
          <a:p>
            <a:pPr marL="3683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 pitchFamily="34" charset="0"/>
              <a:buChar char="•"/>
            </a:pPr>
            <a:r>
              <a:rPr lang="ko" sz="2200" b="1" dirty="0">
                <a:solidFill>
                  <a:schemeClr val="dk1"/>
                </a:solidFill>
              </a:rPr>
              <a:t>(Toffoli Depth X 큐비트 수)의 트레이드오프(</a:t>
            </a:r>
            <a:r>
              <a:rPr lang="ko" sz="2200" b="1" i="1" dirty="0">
                <a:solidFill>
                  <a:schemeClr val="dk1"/>
                </a:solidFill>
              </a:rPr>
              <a:t>TD • M</a:t>
            </a:r>
            <a:r>
              <a:rPr lang="ko" sz="2200" b="1" dirty="0">
                <a:solidFill>
                  <a:schemeClr val="dk1"/>
                </a:solidFill>
              </a:rPr>
              <a:t>)</a:t>
            </a:r>
            <a:r>
              <a:rPr lang="ko" sz="2200" dirty="0">
                <a:solidFill>
                  <a:schemeClr val="dk1"/>
                </a:solidFill>
              </a:rPr>
              <a:t>에서 </a:t>
            </a:r>
            <a:r>
              <a:rPr lang="ko" sz="2200" b="1" dirty="0">
                <a:solidFill>
                  <a:srgbClr val="2E75B5"/>
                </a:solidFill>
              </a:rPr>
              <a:t>최고 성능</a:t>
            </a:r>
            <a:r>
              <a:rPr lang="ko" sz="2200" dirty="0">
                <a:solidFill>
                  <a:schemeClr val="dk1"/>
                </a:solidFill>
              </a:rPr>
              <a:t> 제공</a:t>
            </a:r>
            <a:endParaRPr sz="2200" dirty="0">
              <a:solidFill>
                <a:schemeClr val="dk1"/>
              </a:solidFill>
            </a:endParaRPr>
          </a:p>
          <a:p>
            <a:pPr marL="3683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 pitchFamily="34" charset="0"/>
              <a:buChar char="•"/>
            </a:pPr>
            <a:r>
              <a:rPr lang="ko" sz="2200" dirty="0">
                <a:solidFill>
                  <a:schemeClr val="dk1"/>
                </a:solidFill>
              </a:rPr>
              <a:t>추가적으로, 사용된 큐비트들은, 곱셈 후 초기화되어 재활용 가능</a:t>
            </a:r>
            <a:endParaRPr sz="2200" dirty="0">
              <a:solidFill>
                <a:schemeClr val="dk1"/>
              </a:solidFill>
            </a:endParaRPr>
          </a:p>
          <a:p>
            <a:pPr marL="2286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 b="1" dirty="0">
              <a:solidFill>
                <a:schemeClr val="dk1"/>
              </a:solidFill>
            </a:endParaRPr>
          </a:p>
        </p:txBody>
      </p:sp>
      <p:sp>
        <p:nvSpPr>
          <p:cNvPr id="557" name="Google Shape;557;p55"/>
          <p:cNvSpPr/>
          <p:nvPr/>
        </p:nvSpPr>
        <p:spPr>
          <a:xfrm>
            <a:off x="7015425" y="3727213"/>
            <a:ext cx="4516200" cy="23532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8" name="Google Shape;558;p55"/>
          <p:cNvSpPr txBox="1"/>
          <p:nvPr/>
        </p:nvSpPr>
        <p:spPr>
          <a:xfrm>
            <a:off x="2297611" y="3125815"/>
            <a:ext cx="8611800" cy="523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200" dirty="0"/>
              <a:t>&lt;	    		</a:t>
            </a:r>
            <a:r>
              <a:rPr lang="en-US" altLang="ko" sz="2200" dirty="0"/>
              <a:t>	</a:t>
            </a:r>
            <a:r>
              <a:rPr lang="ko" altLang="en-US" sz="2200" dirty="0"/>
              <a:t> </a:t>
            </a:r>
            <a:r>
              <a:rPr lang="ko-KR" altLang="en-US" sz="2200" dirty="0"/>
              <a:t>    </a:t>
            </a:r>
            <a:r>
              <a:rPr lang="ko" sz="2200" dirty="0"/>
              <a:t>의</a:t>
            </a:r>
            <a:r>
              <a:rPr lang="ko" sz="2200" b="1" dirty="0"/>
              <a:t> 양자 곱셈 자원 비교 </a:t>
            </a:r>
            <a:r>
              <a:rPr lang="ko" sz="2200" dirty="0"/>
              <a:t>&gt;</a:t>
            </a:r>
            <a:endParaRPr sz="2200" dirty="0"/>
          </a:p>
        </p:txBody>
      </p:sp>
      <p:pic>
        <p:nvPicPr>
          <p:cNvPr id="559" name="Google Shape;559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10661" y="3192917"/>
            <a:ext cx="3636066" cy="4002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E8CCFE84-6991-ED40-E6D7-05C5EC8706FC}"/>
              </a:ext>
            </a:extLst>
          </p:cNvPr>
          <p:cNvSpPr/>
          <p:nvPr/>
        </p:nvSpPr>
        <p:spPr>
          <a:xfrm>
            <a:off x="7352524" y="4989263"/>
            <a:ext cx="401217" cy="3183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4F4616F-61E2-9C8D-6E41-22554EE265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7836" y="5023138"/>
            <a:ext cx="386945" cy="223625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7B29179-C166-4335-ACE9-CD926EECA4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8852B28-D290-2A4B-A90A-47EAEF72A8E4}" type="slidenum">
              <a:rPr kumimoji="1" lang="ko-Kore-KR" altLang="en-US" smtClean="0"/>
              <a:t>39</a:t>
            </a:fld>
            <a:endParaRPr kumimoji="1" lang="ko-Kore-KR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7"/>
          <p:cNvSpPr/>
          <p:nvPr/>
        </p:nvSpPr>
        <p:spPr>
          <a:xfrm>
            <a:off x="309150" y="176650"/>
            <a:ext cx="11526600" cy="870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27"/>
          <p:cNvSpPr txBox="1"/>
          <p:nvPr/>
        </p:nvSpPr>
        <p:spPr>
          <a:xfrm>
            <a:off x="2552129" y="2856213"/>
            <a:ext cx="9501827" cy="10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5500" dirty="0"/>
              <a:t>Code 기반 PQC 양자 구현</a:t>
            </a:r>
            <a:endParaRPr sz="5500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56"/>
          <p:cNvSpPr/>
          <p:nvPr/>
        </p:nvSpPr>
        <p:spPr>
          <a:xfrm>
            <a:off x="309150" y="176650"/>
            <a:ext cx="11526600" cy="870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6" name="Google Shape;566;p56"/>
          <p:cNvSpPr txBox="1"/>
          <p:nvPr/>
        </p:nvSpPr>
        <p:spPr>
          <a:xfrm>
            <a:off x="2163000" y="2858025"/>
            <a:ext cx="7866000" cy="10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5500"/>
              <a:t>AES 양자 회로 고속화</a:t>
            </a:r>
            <a:endParaRPr sz="550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57"/>
          <p:cNvSpPr txBox="1">
            <a:spLocks noGrp="1"/>
          </p:cNvSpPr>
          <p:nvPr>
            <p:ph type="title"/>
          </p:nvPr>
        </p:nvSpPr>
        <p:spPr>
          <a:xfrm>
            <a:off x="411920" y="207747"/>
            <a:ext cx="11368200" cy="7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ko"/>
              <a:t>AES Quantum Circuits</a:t>
            </a:r>
            <a:endParaRPr/>
          </a:p>
        </p:txBody>
      </p:sp>
      <p:sp>
        <p:nvSpPr>
          <p:cNvPr id="572" name="Google Shape;572;p57"/>
          <p:cNvSpPr txBox="1">
            <a:spLocks noGrp="1"/>
          </p:cNvSpPr>
          <p:nvPr>
            <p:ph type="body" idx="1"/>
          </p:nvPr>
        </p:nvSpPr>
        <p:spPr>
          <a:xfrm>
            <a:off x="411163" y="1152525"/>
            <a:ext cx="11369700" cy="56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ko" sz="2600" b="1" dirty="0"/>
              <a:t>Eurocrypt’20</a:t>
            </a:r>
            <a:r>
              <a:rPr lang="ko" sz="2600" dirty="0"/>
              <a:t>, </a:t>
            </a:r>
            <a:r>
              <a:rPr lang="ko" sz="2600" b="1" dirty="0"/>
              <a:t>Asiacrypt’20</a:t>
            </a:r>
            <a:r>
              <a:rPr lang="ko" sz="2600" dirty="0"/>
              <a:t>의 </a:t>
            </a:r>
            <a:r>
              <a:rPr lang="ko" sz="2600" b="1" dirty="0">
                <a:solidFill>
                  <a:srgbClr val="2E75B5"/>
                </a:solidFill>
              </a:rPr>
              <a:t>AES 양자 회로 개선</a:t>
            </a:r>
            <a:endParaRPr sz="2600" b="1" dirty="0">
              <a:solidFill>
                <a:srgbClr val="2E75B5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000" dirty="0"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ko" sz="2600" b="1" dirty="0"/>
              <a:t>Eurocrypt’20의 AES 양자 회로</a:t>
            </a:r>
            <a:endParaRPr sz="2600" b="1" dirty="0"/>
          </a:p>
          <a:p>
            <a:pPr marL="685800" lvl="1" indent="-292100" algn="l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ko" dirty="0"/>
              <a:t>여러 AES 양자 회로 구현들중에서, </a:t>
            </a:r>
            <a:r>
              <a:rPr lang="ko" b="1" dirty="0">
                <a:solidFill>
                  <a:srgbClr val="2E75B5"/>
                </a:solidFill>
              </a:rPr>
              <a:t>최적의 성능을 제공한다고 평가할 수 있음</a:t>
            </a:r>
            <a:endParaRPr b="1" dirty="0">
              <a:solidFill>
                <a:srgbClr val="2E75B5"/>
              </a:solidFill>
            </a:endParaRPr>
          </a:p>
          <a:p>
            <a:pPr marL="1143000" lvl="2" indent="-2667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ko" sz="2400" b="1" dirty="0"/>
              <a:t>매우 적은 Depth에 비해 적은 큐비트 수</a:t>
            </a:r>
            <a:endParaRPr sz="2400" b="1" dirty="0"/>
          </a:p>
          <a:p>
            <a:pPr marL="685800" lvl="1" indent="-2667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ko" dirty="0"/>
              <a:t>하지만 분석해본 결과, </a:t>
            </a:r>
            <a:r>
              <a:rPr lang="ko" b="1" dirty="0">
                <a:solidFill>
                  <a:srgbClr val="FF0000"/>
                </a:solidFill>
              </a:rPr>
              <a:t>잘못된 AES 양자 회로 구현</a:t>
            </a:r>
            <a:r>
              <a:rPr lang="ko" dirty="0"/>
              <a:t>이며, 이로 인해 회로에 대한 자원 추정 시, </a:t>
            </a:r>
            <a:r>
              <a:rPr lang="ko" b="1" dirty="0"/>
              <a:t>lower-bound의 Depth, 큐비트 수</a:t>
            </a:r>
            <a:r>
              <a:rPr lang="ko" dirty="0"/>
              <a:t>가 논문 결과로 사용 되었음</a:t>
            </a:r>
            <a:endParaRPr dirty="0"/>
          </a:p>
          <a:p>
            <a:pPr marL="2286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/>
          </a:p>
          <a:p>
            <a:pPr marL="228600" lvl="0" indent="-2667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ko" sz="2600" dirty="0"/>
              <a:t>추후, 양자 프로그래밍 툴 </a:t>
            </a:r>
            <a:r>
              <a:rPr lang="ko" sz="2600" b="1" dirty="0">
                <a:solidFill>
                  <a:srgbClr val="FF0000"/>
                </a:solidFill>
              </a:rPr>
              <a:t>Q#의 자원추정 이슈</a:t>
            </a:r>
            <a:r>
              <a:rPr lang="ko" sz="2600" dirty="0"/>
              <a:t>로 인한 문제로 보고되었</a:t>
            </a:r>
            <a:r>
              <a:rPr lang="ko" altLang="en-US" sz="2600" dirty="0"/>
              <a:t>음</a:t>
            </a:r>
            <a:endParaRPr lang="en-US" altLang="ko" sz="2600" dirty="0"/>
          </a:p>
          <a:p>
            <a:pPr marL="685800" lvl="1" indent="-266700">
              <a:spcBef>
                <a:spcPts val="0"/>
              </a:spcBef>
              <a:buSzPts val="2400"/>
            </a:pPr>
            <a:r>
              <a:rPr lang="ko-KR" altLang="en-US" b="1" dirty="0"/>
              <a:t>작성중인 논문에</a:t>
            </a:r>
            <a:r>
              <a:rPr lang="ko-KR" altLang="en-US" dirty="0"/>
              <a:t> </a:t>
            </a:r>
            <a:r>
              <a:rPr lang="en-US" altLang="ko" b="1" dirty="0" err="1">
                <a:solidFill>
                  <a:schemeClr val="accent1"/>
                </a:solidFill>
              </a:rPr>
              <a:t>Eurocrypt</a:t>
            </a:r>
            <a:r>
              <a:rPr lang="en-US" altLang="ko" b="1" dirty="0">
                <a:solidFill>
                  <a:schemeClr val="accent1"/>
                </a:solidFill>
              </a:rPr>
              <a:t> AES </a:t>
            </a:r>
            <a:r>
              <a:rPr lang="ko-KR" altLang="en-US" b="1" dirty="0">
                <a:solidFill>
                  <a:schemeClr val="accent1"/>
                </a:solidFill>
              </a:rPr>
              <a:t>구현에 대한 </a:t>
            </a:r>
            <a:r>
              <a:rPr lang="en-US" altLang="ko-KR" b="1" dirty="0">
                <a:solidFill>
                  <a:schemeClr val="accent1"/>
                </a:solidFill>
              </a:rPr>
              <a:t>Bug-Fixing </a:t>
            </a:r>
            <a:r>
              <a:rPr lang="ko-KR" altLang="en-US" b="1" dirty="0">
                <a:solidFill>
                  <a:schemeClr val="accent1"/>
                </a:solidFill>
              </a:rPr>
              <a:t>추가 완료</a:t>
            </a:r>
            <a:endParaRPr lang="en-US" altLang="ko" b="1" dirty="0">
              <a:solidFill>
                <a:schemeClr val="accent1"/>
              </a:solidFill>
            </a:endParaRPr>
          </a:p>
          <a:p>
            <a:pPr marL="228600" lvl="0" indent="-2667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endParaRPr lang="en-US" altLang="ko" sz="2600" dirty="0"/>
          </a:p>
        </p:txBody>
      </p:sp>
      <p:pic>
        <p:nvPicPr>
          <p:cNvPr id="573" name="Google Shape;573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6348" y="4833561"/>
            <a:ext cx="10805473" cy="15353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74" name="Google Shape;574;p57"/>
          <p:cNvCxnSpPr/>
          <p:nvPr/>
        </p:nvCxnSpPr>
        <p:spPr>
          <a:xfrm>
            <a:off x="1022973" y="5743996"/>
            <a:ext cx="9554100" cy="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75" name="Google Shape;575;p57"/>
          <p:cNvCxnSpPr/>
          <p:nvPr/>
        </p:nvCxnSpPr>
        <p:spPr>
          <a:xfrm>
            <a:off x="1022973" y="6053846"/>
            <a:ext cx="10474200" cy="3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76" name="Google Shape;576;p57"/>
          <p:cNvCxnSpPr/>
          <p:nvPr/>
        </p:nvCxnSpPr>
        <p:spPr>
          <a:xfrm>
            <a:off x="1013134" y="6324325"/>
            <a:ext cx="1530000" cy="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24FD393-E82D-43C3-9DFC-FA9452FFFC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8852B28-D290-2A4B-A90A-47EAEF72A8E4}" type="slidenum">
              <a:rPr kumimoji="1" lang="ko-Kore-KR" altLang="en-US" smtClean="0"/>
              <a:t>41</a:t>
            </a:fld>
            <a:endParaRPr kumimoji="1" lang="ko-Kore-KR" altLang="en-US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58"/>
          <p:cNvSpPr txBox="1">
            <a:spLocks noGrp="1"/>
          </p:cNvSpPr>
          <p:nvPr>
            <p:ph type="body" idx="1"/>
          </p:nvPr>
        </p:nvSpPr>
        <p:spPr>
          <a:xfrm>
            <a:off x="110505" y="856107"/>
            <a:ext cx="12192000" cy="56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000" dirty="0"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ko" sz="2600" b="1" dirty="0"/>
              <a:t>Asiacrypt’20의 AES 양자 회로</a:t>
            </a:r>
            <a:endParaRPr lang="en-US" altLang="ko" sz="2600" b="1" dirty="0"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endParaRPr sz="300" b="1" dirty="0"/>
          </a:p>
          <a:p>
            <a:pPr marL="685800" lvl="1" indent="-292100" algn="l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ko" sz="2100" dirty="0"/>
              <a:t>AES 양자 회로 구현들중, </a:t>
            </a:r>
            <a:r>
              <a:rPr lang="ko" sz="2100" b="1" dirty="0">
                <a:solidFill>
                  <a:srgbClr val="2E75B5"/>
                </a:solidFill>
              </a:rPr>
              <a:t>최소 큐비트를 사용.</a:t>
            </a:r>
            <a:endParaRPr sz="2100" b="1" dirty="0">
              <a:solidFill>
                <a:srgbClr val="2E75B5"/>
              </a:solidFill>
            </a:endParaRPr>
          </a:p>
          <a:p>
            <a:pPr marL="685800" lvl="1" indent="-292100" algn="l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ko" sz="2100" b="1" dirty="0"/>
              <a:t>Inverse Sbox</a:t>
            </a:r>
            <a:r>
              <a:rPr lang="ko" sz="2100" dirty="0"/>
              <a:t>를 활용함으로써 </a:t>
            </a:r>
            <a:r>
              <a:rPr lang="ko" sz="2100" b="1" dirty="0">
                <a:solidFill>
                  <a:srgbClr val="2E75B5"/>
                </a:solidFill>
              </a:rPr>
              <a:t>개선된 Zig-zag 아키텍처 제시</a:t>
            </a:r>
            <a:endParaRPr sz="2100" b="1" dirty="0">
              <a:solidFill>
                <a:srgbClr val="2E75B5"/>
              </a:solidFill>
            </a:endParaRPr>
          </a:p>
          <a:p>
            <a:pPr marL="6858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100" dirty="0"/>
              <a:t>하지만 </a:t>
            </a:r>
            <a:r>
              <a:rPr lang="ko" sz="2100" b="1" dirty="0">
                <a:solidFill>
                  <a:srgbClr val="FF0000"/>
                </a:solidFill>
              </a:rPr>
              <a:t>늘어나는 회로 Depth</a:t>
            </a:r>
            <a:r>
              <a:rPr lang="ko" sz="2100" dirty="0"/>
              <a:t>를 아래 그림에서도 볼 수 있음</a:t>
            </a:r>
            <a:endParaRPr sz="2100" dirty="0"/>
          </a:p>
          <a:p>
            <a:pPr marL="6858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100" b="1" dirty="0"/>
              <a:t>제한된 공간(줄어든 큐비트)</a:t>
            </a:r>
            <a:r>
              <a:rPr lang="ko" sz="2100" dirty="0"/>
              <a:t>에서의 양자 게이트들의 연산은 </a:t>
            </a:r>
            <a:r>
              <a:rPr lang="ko" sz="2100" b="1" dirty="0"/>
              <a:t>서로 종속성이 생김 → Depth 증가</a:t>
            </a:r>
            <a:r>
              <a:rPr lang="ko" sz="2100" b="1" dirty="0">
                <a:solidFill>
                  <a:srgbClr val="2E75B5"/>
                </a:solidFill>
              </a:rPr>
              <a:t> </a:t>
            </a:r>
            <a:endParaRPr sz="2100" b="1" dirty="0">
              <a:solidFill>
                <a:srgbClr val="2E75B5"/>
              </a:solidFill>
            </a:endParaRPr>
          </a:p>
          <a:p>
            <a:pPr marL="2286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582" name="Google Shape;582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9957" y="3076805"/>
            <a:ext cx="5972424" cy="1738051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583" name="Google Shape;583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90112" y="4975445"/>
            <a:ext cx="7212201" cy="14967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584" name="Google Shape;584;p58"/>
          <p:cNvSpPr txBox="1"/>
          <p:nvPr/>
        </p:nvSpPr>
        <p:spPr>
          <a:xfrm>
            <a:off x="3899694" y="6127023"/>
            <a:ext cx="3000000" cy="4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 b="1">
                <a:solidFill>
                  <a:srgbClr val="2E75B5"/>
                </a:solidFill>
              </a:rPr>
              <a:t>Improved Zig-zag</a:t>
            </a:r>
            <a:endParaRPr sz="1600" b="1"/>
          </a:p>
        </p:txBody>
      </p:sp>
      <p:sp>
        <p:nvSpPr>
          <p:cNvPr id="585" name="Google Shape;585;p58"/>
          <p:cNvSpPr txBox="1">
            <a:spLocks noGrp="1"/>
          </p:cNvSpPr>
          <p:nvPr>
            <p:ph type="title"/>
          </p:nvPr>
        </p:nvSpPr>
        <p:spPr>
          <a:xfrm>
            <a:off x="411920" y="207747"/>
            <a:ext cx="11368200" cy="7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ko"/>
              <a:t>AES Quantum Circuits</a:t>
            </a:r>
            <a:endParaRPr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6F8D5E6-97C0-4871-999B-0B57970EBC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8852B28-D290-2A4B-A90A-47EAEF72A8E4}" type="slidenum">
              <a:rPr kumimoji="1" lang="ko-Kore-KR" altLang="en-US" smtClean="0"/>
              <a:t>42</a:t>
            </a:fld>
            <a:endParaRPr kumimoji="1" lang="ko-Kore-KR" altLang="en-US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59"/>
          <p:cNvSpPr txBox="1">
            <a:spLocks noGrp="1"/>
          </p:cNvSpPr>
          <p:nvPr>
            <p:ph type="body" idx="1"/>
          </p:nvPr>
        </p:nvSpPr>
        <p:spPr>
          <a:xfrm>
            <a:off x="1" y="1181640"/>
            <a:ext cx="12124266" cy="56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ko" sz="2600" b="1" dirty="0"/>
              <a:t>Asiacrypt’20 AES 양자 회로</a:t>
            </a:r>
            <a:endParaRPr sz="2600" b="1" dirty="0"/>
          </a:p>
          <a:p>
            <a:pPr marL="685800" lvl="1" indent="-292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ko" sz="2200" b="1" dirty="0"/>
              <a:t>양자 회로 동작 과정에서 오류가 발생하는 NISQ 시대</a:t>
            </a:r>
            <a:r>
              <a:rPr lang="ko" sz="2200" dirty="0"/>
              <a:t>에서 </a:t>
            </a:r>
            <a:r>
              <a:rPr lang="ko" sz="2200" b="1" i="1" dirty="0">
                <a:solidFill>
                  <a:srgbClr val="FF0000"/>
                </a:solidFill>
              </a:rPr>
              <a:t>T</a:t>
            </a:r>
            <a:r>
              <a:rPr lang="ko" sz="2200" b="1" dirty="0">
                <a:solidFill>
                  <a:srgbClr val="FF0000"/>
                </a:solidFill>
              </a:rPr>
              <a:t>-depth는</a:t>
            </a:r>
            <a:r>
              <a:rPr lang="ko" sz="2200" b="1" dirty="0"/>
              <a:t> 매우 중요한 지표</a:t>
            </a:r>
            <a:r>
              <a:rPr lang="ko-KR" altLang="en-US" sz="2200" dirty="0"/>
              <a:t>로</a:t>
            </a:r>
            <a:r>
              <a:rPr lang="ko" sz="2200" dirty="0"/>
              <a:t> 언급</a:t>
            </a:r>
            <a:endParaRPr sz="2200" dirty="0"/>
          </a:p>
          <a:p>
            <a:pPr marL="685800" lvl="1" indent="-292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ko" sz="2200" dirty="0"/>
              <a:t>양자 회로의 성능을 평가하는데 있어 </a:t>
            </a:r>
            <a:r>
              <a:rPr lang="ko" sz="2200" b="1" i="1" dirty="0"/>
              <a:t>T</a:t>
            </a:r>
            <a:r>
              <a:rPr lang="en-US" altLang="ko" sz="2200" b="1" i="1" dirty="0"/>
              <a:t>D</a:t>
            </a:r>
            <a:r>
              <a:rPr lang="ko" sz="2200" b="1" i="1" dirty="0"/>
              <a:t> • M </a:t>
            </a:r>
            <a:r>
              <a:rPr lang="ko" sz="2200" b="1" dirty="0"/>
              <a:t>(Toffoli depth X 큐비트) 메트릭</a:t>
            </a:r>
            <a:r>
              <a:rPr lang="ko" sz="2200" dirty="0"/>
              <a:t> </a:t>
            </a:r>
            <a:r>
              <a:rPr lang="ko" sz="2200" b="1" dirty="0"/>
              <a:t>사용</a:t>
            </a:r>
            <a:endParaRPr sz="2200" b="1" dirty="0"/>
          </a:p>
          <a:p>
            <a:pPr marL="685800" lvl="1" indent="-292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ko" sz="2200" dirty="0"/>
              <a:t>Eurocrypt의 AES 양자 회로는 Q#의 자원 추정 이슈로 비교 대상에서 제외되었음</a:t>
            </a:r>
            <a:endParaRPr sz="2200" dirty="0">
              <a:solidFill>
                <a:srgbClr val="2E75B5"/>
              </a:solidFill>
            </a:endParaRPr>
          </a:p>
          <a:p>
            <a:pPr marL="2286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/>
          </a:p>
          <a:p>
            <a:pPr marL="2286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591" name="Google Shape;591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2261" y="3066379"/>
            <a:ext cx="8823572" cy="3571676"/>
          </a:xfrm>
          <a:prstGeom prst="rect">
            <a:avLst/>
          </a:prstGeom>
          <a:noFill/>
          <a:ln>
            <a:noFill/>
          </a:ln>
        </p:spPr>
      </p:pic>
      <p:sp>
        <p:nvSpPr>
          <p:cNvPr id="592" name="Google Shape;592;p59"/>
          <p:cNvSpPr/>
          <p:nvPr/>
        </p:nvSpPr>
        <p:spPr>
          <a:xfrm>
            <a:off x="8047429" y="3145101"/>
            <a:ext cx="1328400" cy="34044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3" name="Google Shape;593;p59"/>
          <p:cNvSpPr/>
          <p:nvPr/>
        </p:nvSpPr>
        <p:spPr>
          <a:xfrm>
            <a:off x="2768524" y="3145090"/>
            <a:ext cx="969300" cy="34044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4" name="Google Shape;594;p59"/>
          <p:cNvSpPr txBox="1">
            <a:spLocks noGrp="1"/>
          </p:cNvSpPr>
          <p:nvPr>
            <p:ph type="title"/>
          </p:nvPr>
        </p:nvSpPr>
        <p:spPr>
          <a:xfrm>
            <a:off x="411920" y="207747"/>
            <a:ext cx="11368200" cy="7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ko"/>
              <a:t>AES Quantum Circuits</a:t>
            </a:r>
            <a:endParaRPr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F3833CA-0E5B-905A-4508-65E0EC3D8F9A}"/>
              </a:ext>
            </a:extLst>
          </p:cNvPr>
          <p:cNvSpPr/>
          <p:nvPr/>
        </p:nvSpPr>
        <p:spPr>
          <a:xfrm>
            <a:off x="8099980" y="3197574"/>
            <a:ext cx="729157" cy="2327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746FBA6-3F17-1897-8677-0E35928A9171}"/>
                  </a:ext>
                </a:extLst>
              </p:cNvPr>
              <p:cNvSpPr txBox="1"/>
              <p:nvPr/>
            </p:nvSpPr>
            <p:spPr>
              <a:xfrm>
                <a:off x="7814880" y="3164916"/>
                <a:ext cx="141107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ore-KR" sz="1800" b="0" i="1" smtClean="0">
                          <a:latin typeface="Cambria Math" panose="02040503050406030204" pitchFamily="18" charset="0"/>
                        </a:rPr>
                        <m:t>𝑇𝐷</m:t>
                      </m:r>
                      <m:r>
                        <a:rPr kumimoji="1" lang="en-US" altLang="ko-Kore-KR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kumimoji="1" lang="en-US" altLang="ko-Kore-KR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kumimoji="1" lang="ko-Kore-KR" altLang="en-US" sz="18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746FBA6-3F17-1897-8677-0E35928A91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4880" y="3164916"/>
                <a:ext cx="1411075" cy="276999"/>
              </a:xfrm>
              <a:prstGeom prst="rect">
                <a:avLst/>
              </a:prstGeom>
              <a:blipFill>
                <a:blip r:embed="rId4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E371902-BBD0-4602-87D9-F54F1D81CE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8852B28-D290-2A4B-A90A-47EAEF72A8E4}" type="slidenum">
              <a:rPr kumimoji="1" lang="ko-Kore-KR" altLang="en-US" smtClean="0"/>
              <a:t>43</a:t>
            </a:fld>
            <a:endParaRPr kumimoji="1" lang="ko-Kore-KR" altLang="en-US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60"/>
          <p:cNvSpPr txBox="1">
            <a:spLocks noGrp="1"/>
          </p:cNvSpPr>
          <p:nvPr>
            <p:ph type="title"/>
          </p:nvPr>
        </p:nvSpPr>
        <p:spPr>
          <a:xfrm>
            <a:off x="411920" y="207747"/>
            <a:ext cx="11368200" cy="7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ko"/>
              <a:t>Improved AES Quantum Circuit (Ours)</a:t>
            </a:r>
            <a:endParaRPr/>
          </a:p>
        </p:txBody>
      </p:sp>
      <p:sp>
        <p:nvSpPr>
          <p:cNvPr id="600" name="Google Shape;600;p60"/>
          <p:cNvSpPr txBox="1">
            <a:spLocks noGrp="1"/>
          </p:cNvSpPr>
          <p:nvPr>
            <p:ph type="body" idx="1"/>
          </p:nvPr>
        </p:nvSpPr>
        <p:spPr>
          <a:xfrm>
            <a:off x="334963" y="1093489"/>
            <a:ext cx="11369700" cy="56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ko" sz="2600" b="1" dirty="0"/>
              <a:t> </a:t>
            </a:r>
            <a:r>
              <a:rPr lang="ko" sz="2600" b="1" i="1" dirty="0"/>
              <a:t>T</a:t>
            </a:r>
            <a:r>
              <a:rPr lang="en-US" altLang="ko" sz="2600" b="1" i="1" dirty="0"/>
              <a:t>D</a:t>
            </a:r>
            <a:r>
              <a:rPr lang="ko" sz="2600" b="1" i="1" dirty="0"/>
              <a:t> • M </a:t>
            </a:r>
            <a:r>
              <a:rPr lang="ko" sz="2600" b="1" dirty="0"/>
              <a:t>(Toffoli depth X 큐비트) 최적화를 고려한 AES 양자 회로 구현</a:t>
            </a:r>
            <a:endParaRPr sz="2600" b="1" dirty="0"/>
          </a:p>
          <a:p>
            <a:pPr marL="685800" lvl="1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ko" sz="2200" b="1" dirty="0"/>
              <a:t>SubBytes, MixColumn, Keyschedule를 우선적으로 병렬화</a:t>
            </a:r>
            <a:endParaRPr sz="2200" b="1" dirty="0"/>
          </a:p>
          <a:p>
            <a:pPr marL="685800" lvl="1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ko" sz="2200" dirty="0"/>
              <a:t>회로를 설계하는데 있어 </a:t>
            </a:r>
            <a:r>
              <a:rPr lang="ko" sz="2200" b="1" dirty="0"/>
              <a:t>일반적인 Pipeline의 아키텍처를 채택</a:t>
            </a:r>
            <a:endParaRPr sz="2200" b="1" dirty="0"/>
          </a:p>
          <a:p>
            <a:pPr marL="1143000" lvl="2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ko" sz="2200" dirty="0"/>
              <a:t>큐비트를 절약하기 위해 </a:t>
            </a:r>
            <a:r>
              <a:rPr lang="ko" sz="2200" b="1" dirty="0">
                <a:solidFill>
                  <a:srgbClr val="FF0000"/>
                </a:solidFill>
              </a:rPr>
              <a:t>라운드 전부에 대한 Reverse 수행은 과하다</a:t>
            </a:r>
            <a:r>
              <a:rPr lang="ko" sz="2200" b="1" dirty="0"/>
              <a:t>고 판단</a:t>
            </a:r>
            <a:endParaRPr sz="2200" b="1" dirty="0"/>
          </a:p>
          <a:p>
            <a:pPr marL="685800" lvl="1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ko" sz="2200" dirty="0"/>
              <a:t>SubBytes의 Sbox들은 모두 병렬로 동작하며, SubBytes 단위의 Reverse 연산은 수행됨</a:t>
            </a:r>
            <a:r>
              <a:rPr lang="ko" sz="2200" b="1" dirty="0"/>
              <a:t> </a:t>
            </a:r>
            <a:br>
              <a:rPr lang="en-US" altLang="ko" sz="2200" b="1" dirty="0"/>
            </a:br>
            <a:r>
              <a:rPr lang="ko" sz="2200" b="1" dirty="0"/>
              <a:t>→ 큐비트를 절약하기</a:t>
            </a:r>
            <a:r>
              <a:rPr lang="en-US" altLang="ko" sz="2200" b="1" dirty="0"/>
              <a:t> </a:t>
            </a:r>
            <a:r>
              <a:rPr lang="ko" sz="2200" b="1" dirty="0"/>
              <a:t>위</a:t>
            </a:r>
            <a:r>
              <a:rPr lang="ko-KR" altLang="en-US" sz="2200" b="1" dirty="0"/>
              <a:t>해 추가적인 </a:t>
            </a:r>
            <a:r>
              <a:rPr lang="ko" sz="2200" b="1" dirty="0">
                <a:solidFill>
                  <a:schemeClr val="accent1"/>
                </a:solidFill>
              </a:rPr>
              <a:t>Reverse 수행은 효율적</a:t>
            </a:r>
            <a:r>
              <a:rPr lang="ko" sz="2200" b="1" dirty="0"/>
              <a:t>이라 판단</a:t>
            </a:r>
            <a:endParaRPr sz="2200" b="1" dirty="0"/>
          </a:p>
          <a:p>
            <a:pPr marL="2286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 dirty="0"/>
          </a:p>
          <a:p>
            <a:pPr marL="2286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601" name="Google Shape;601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0525" y="3419160"/>
            <a:ext cx="6364119" cy="3337425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46A101F-237C-4DFC-9D72-8D14F67C4D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8852B28-D290-2A4B-A90A-47EAEF72A8E4}" type="slidenum">
              <a:rPr kumimoji="1" lang="ko-Kore-KR" altLang="en-US" smtClean="0"/>
              <a:t>44</a:t>
            </a:fld>
            <a:endParaRPr kumimoji="1" lang="ko-Kore-KR" altLang="en-US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7" name="Google Shape;607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5830" y="3247563"/>
            <a:ext cx="7500339" cy="3215477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608" name="Google Shape;608;p61"/>
          <p:cNvSpPr txBox="1"/>
          <p:nvPr/>
        </p:nvSpPr>
        <p:spPr>
          <a:xfrm>
            <a:off x="294051" y="970047"/>
            <a:ext cx="11368200" cy="22775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 pitchFamily="34" charset="0"/>
              <a:buChar char="•"/>
            </a:pPr>
            <a:r>
              <a:rPr lang="ko" sz="2400" b="1" dirty="0">
                <a:solidFill>
                  <a:schemeClr val="dk1"/>
                </a:solidFill>
              </a:rPr>
              <a:t>Regular 버전은 </a:t>
            </a:r>
            <a:r>
              <a:rPr lang="en-US" altLang="ko-KR" sz="2400" b="1" dirty="0">
                <a:solidFill>
                  <a:schemeClr val="dk1"/>
                </a:solidFill>
              </a:rPr>
              <a:t>AES</a:t>
            </a:r>
            <a:r>
              <a:rPr lang="ko-KR" altLang="en-US" sz="2400" b="1" dirty="0">
                <a:solidFill>
                  <a:schemeClr val="dk1"/>
                </a:solidFill>
              </a:rPr>
              <a:t> 양자회로에 대해 준수한 </a:t>
            </a:r>
            <a:r>
              <a:rPr lang="ko-KR" altLang="en-US" sz="2400" b="1" dirty="0" err="1">
                <a:solidFill>
                  <a:schemeClr val="dk1"/>
                </a:solidFill>
              </a:rPr>
              <a:t>병렬성</a:t>
            </a:r>
            <a:r>
              <a:rPr lang="ko-KR" altLang="en-US" sz="2400" b="1" dirty="0">
                <a:solidFill>
                  <a:schemeClr val="dk1"/>
                </a:solidFill>
              </a:rPr>
              <a:t> 제공</a:t>
            </a:r>
            <a:endParaRPr sz="2400" dirty="0">
              <a:solidFill>
                <a:schemeClr val="dk1"/>
              </a:solidFill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 pitchFamily="34" charset="0"/>
              <a:buChar char="•"/>
            </a:pPr>
            <a:r>
              <a:rPr lang="ko" sz="2400" b="1" dirty="0">
                <a:solidFill>
                  <a:schemeClr val="accent1"/>
                </a:solidFill>
              </a:rPr>
              <a:t>Shallow 버전은 </a:t>
            </a:r>
            <a:r>
              <a:rPr lang="ko" sz="2400" dirty="0">
                <a:solidFill>
                  <a:schemeClr val="dk1"/>
                </a:solidFill>
              </a:rPr>
              <a:t>AES에서 가능한 모든 부분이 병렬로 동작하여 </a:t>
            </a:r>
            <a:r>
              <a:rPr lang="ko" sz="2400" b="1" dirty="0">
                <a:solidFill>
                  <a:schemeClr val="dk1"/>
                </a:solidFill>
              </a:rPr>
              <a:t>최소 Depth를 가</a:t>
            </a:r>
            <a:r>
              <a:rPr lang="ko" altLang="en-US" sz="2400" b="1" dirty="0">
                <a:solidFill>
                  <a:schemeClr val="dk1"/>
                </a:solidFill>
              </a:rPr>
              <a:t>짐</a:t>
            </a:r>
            <a:endParaRPr lang="en-US" altLang="ko" sz="2400" b="1" dirty="0">
              <a:solidFill>
                <a:schemeClr val="dk1"/>
              </a:solidFill>
            </a:endParaRPr>
          </a:p>
          <a:p>
            <a:pPr marL="800100" lvl="1" indent="-342900">
              <a:buClr>
                <a:schemeClr val="dk1"/>
              </a:buClr>
              <a:buSzPts val="2400"/>
              <a:buFont typeface="Arial" panose="020B0604020202020204" pitchFamily="34" charset="0"/>
              <a:buChar char="•"/>
            </a:pPr>
            <a:r>
              <a:rPr lang="ko-KR" altLang="en-US" sz="2200" b="1" dirty="0">
                <a:solidFill>
                  <a:schemeClr val="dk1"/>
                </a:solidFill>
              </a:rPr>
              <a:t>개선된 </a:t>
            </a:r>
            <a:r>
              <a:rPr lang="en-US" altLang="ko-KR" sz="2200" b="1" dirty="0">
                <a:solidFill>
                  <a:schemeClr val="dk1"/>
                </a:solidFill>
              </a:rPr>
              <a:t>Pipeline </a:t>
            </a:r>
            <a:r>
              <a:rPr lang="ko-KR" altLang="en-US" sz="2200" b="1" dirty="0">
                <a:solidFill>
                  <a:schemeClr val="dk1"/>
                </a:solidFill>
              </a:rPr>
              <a:t>아키텍처 제시 </a:t>
            </a:r>
            <a:r>
              <a:rPr lang="en-US" altLang="ko-KR" sz="2200" b="1" dirty="0">
                <a:solidFill>
                  <a:schemeClr val="dk1"/>
                </a:solidFill>
                <a:sym typeface="Wingdings" pitchFamily="2" charset="2"/>
              </a:rPr>
              <a:t></a:t>
            </a:r>
            <a:r>
              <a:rPr lang="ko-KR" altLang="en-US" sz="2200" b="1" dirty="0">
                <a:solidFill>
                  <a:schemeClr val="dk1"/>
                </a:solidFill>
                <a:sym typeface="Wingdings" pitchFamily="2" charset="2"/>
              </a:rPr>
              <a:t> </a:t>
            </a:r>
            <a:r>
              <a:rPr lang="en-US" altLang="ko-KR" sz="2200" b="1" dirty="0" err="1">
                <a:solidFill>
                  <a:schemeClr val="dk1"/>
                </a:solidFill>
                <a:sym typeface="Wingdings" pitchFamily="2" charset="2"/>
              </a:rPr>
              <a:t>SubBytes</a:t>
            </a:r>
            <a:r>
              <a:rPr lang="ko-KR" altLang="en-US" sz="2200" b="1" dirty="0">
                <a:solidFill>
                  <a:schemeClr val="dk1"/>
                </a:solidFill>
                <a:sym typeface="Wingdings" pitchFamily="2" charset="2"/>
              </a:rPr>
              <a:t>에 대한 </a:t>
            </a:r>
            <a:r>
              <a:rPr lang="en-US" altLang="ko-KR" sz="2200" b="1" dirty="0">
                <a:solidFill>
                  <a:schemeClr val="dk1"/>
                </a:solidFill>
                <a:sym typeface="Wingdings" pitchFamily="2" charset="2"/>
              </a:rPr>
              <a:t>Reverse</a:t>
            </a:r>
            <a:r>
              <a:rPr lang="ko-KR" altLang="en-US" sz="2200" b="1" dirty="0">
                <a:solidFill>
                  <a:schemeClr val="dk1"/>
                </a:solidFill>
                <a:sym typeface="Wingdings" pitchFamily="2" charset="2"/>
              </a:rPr>
              <a:t> 연산까지 병렬로 수행</a:t>
            </a:r>
            <a:endParaRPr lang="en-US" altLang="ko-KR" sz="2200" b="1" dirty="0">
              <a:solidFill>
                <a:schemeClr val="dk1"/>
              </a:solidFill>
              <a:sym typeface="Wingdings" pitchFamily="2" charset="2"/>
            </a:endParaRPr>
          </a:p>
          <a:p>
            <a:pPr marL="800100" lvl="1" indent="-342900">
              <a:buClr>
                <a:schemeClr val="dk1"/>
              </a:buClr>
              <a:buSzPts val="2400"/>
              <a:buFont typeface="Arial" panose="020B0604020202020204" pitchFamily="34" charset="0"/>
              <a:buChar char="•"/>
            </a:pPr>
            <a:r>
              <a:rPr lang="ko" altLang="en-US" sz="2200" b="1" dirty="0">
                <a:solidFill>
                  <a:schemeClr val="dk1"/>
                </a:solidFill>
              </a:rPr>
              <a:t>이를</a:t>
            </a:r>
            <a:r>
              <a:rPr lang="ko-KR" altLang="en-US" sz="2200" b="1" dirty="0">
                <a:solidFill>
                  <a:schemeClr val="dk1"/>
                </a:solidFill>
              </a:rPr>
              <a:t> 통해 </a:t>
            </a:r>
            <a:r>
              <a:rPr lang="ko" sz="2200" b="1" dirty="0">
                <a:solidFill>
                  <a:schemeClr val="dk1"/>
                </a:solidFill>
              </a:rPr>
              <a:t>각 라운드의 Depth는 </a:t>
            </a:r>
            <a:r>
              <a:rPr lang="ko" sz="2200" b="1" dirty="0">
                <a:solidFill>
                  <a:schemeClr val="accent1"/>
                </a:solidFill>
              </a:rPr>
              <a:t>SubBytes + MixColumns 만으로 카운팅 됨</a:t>
            </a:r>
            <a:endParaRPr lang="en-US" altLang="ko" sz="2200" b="1" dirty="0">
              <a:solidFill>
                <a:schemeClr val="accent1"/>
              </a:solidFill>
            </a:endParaRPr>
          </a:p>
          <a:p>
            <a:pPr marL="800100" lvl="1" indent="-342900">
              <a:buClr>
                <a:schemeClr val="dk1"/>
              </a:buClr>
              <a:buSzPts val="2400"/>
              <a:buFont typeface="Arial" panose="020B0604020202020204" pitchFamily="34" charset="0"/>
              <a:buChar char="•"/>
            </a:pPr>
            <a:r>
              <a:rPr lang="ko-KR" altLang="en-US" sz="2200" b="1" dirty="0">
                <a:solidFill>
                  <a:schemeClr val="accent1"/>
                </a:solidFill>
              </a:rPr>
              <a:t>최적의 </a:t>
            </a:r>
            <a:r>
              <a:rPr lang="ko" altLang="ko-Kore-KR" sz="2200" b="1" i="1" dirty="0">
                <a:solidFill>
                  <a:schemeClr val="accent1"/>
                </a:solidFill>
              </a:rPr>
              <a:t>T</a:t>
            </a:r>
            <a:r>
              <a:rPr lang="en-US" altLang="ko" sz="2200" b="1" i="1" dirty="0">
                <a:solidFill>
                  <a:schemeClr val="accent1"/>
                </a:solidFill>
              </a:rPr>
              <a:t>D</a:t>
            </a:r>
            <a:r>
              <a:rPr lang="ko" altLang="ko-Kore-KR" sz="2200" b="1" i="1" dirty="0">
                <a:solidFill>
                  <a:schemeClr val="accent1"/>
                </a:solidFill>
              </a:rPr>
              <a:t> • M</a:t>
            </a:r>
            <a:r>
              <a:rPr lang="en-US" altLang="ko" sz="2200" b="1" i="1" dirty="0">
                <a:solidFill>
                  <a:schemeClr val="accent1"/>
                </a:solidFill>
              </a:rPr>
              <a:t> </a:t>
            </a:r>
            <a:r>
              <a:rPr lang="en-US" altLang="ko-KR" sz="2200" b="1" dirty="0">
                <a:solidFill>
                  <a:schemeClr val="accent1"/>
                </a:solidFill>
              </a:rPr>
              <a:t>(Toffoli depth X </a:t>
            </a:r>
            <a:r>
              <a:rPr lang="ko-KR" altLang="en-US" sz="2200" b="1" dirty="0" err="1">
                <a:solidFill>
                  <a:schemeClr val="accent1"/>
                </a:solidFill>
              </a:rPr>
              <a:t>큐비트</a:t>
            </a:r>
            <a:r>
              <a:rPr lang="en-US" altLang="ko-KR" sz="2200" b="1" dirty="0">
                <a:solidFill>
                  <a:schemeClr val="accent1"/>
                </a:solidFill>
              </a:rPr>
              <a:t>)</a:t>
            </a:r>
            <a:r>
              <a:rPr lang="ko-KR" altLang="en-US" sz="2200" b="1" dirty="0">
                <a:solidFill>
                  <a:schemeClr val="accent1"/>
                </a:solidFill>
              </a:rPr>
              <a:t>을 제공</a:t>
            </a:r>
            <a:endParaRPr lang="en-US" altLang="ko-KR" sz="2200" b="1" dirty="0">
              <a:solidFill>
                <a:schemeClr val="accent1"/>
              </a:solidFill>
            </a:endParaRPr>
          </a:p>
          <a:p>
            <a:pPr marL="800100" lvl="1" indent="-342900">
              <a:buClr>
                <a:schemeClr val="dk1"/>
              </a:buClr>
              <a:buSzPts val="2400"/>
              <a:buFont typeface="Arial" panose="020B0604020202020204" pitchFamily="34" charset="0"/>
              <a:buChar char="•"/>
            </a:pPr>
            <a:r>
              <a:rPr lang="ko-KR" altLang="en-US" sz="2200" b="1" dirty="0">
                <a:solidFill>
                  <a:schemeClr val="accent1"/>
                </a:solidFill>
              </a:rPr>
              <a:t>매우 최근에 공개된 </a:t>
            </a:r>
            <a:r>
              <a:rPr lang="en-US" altLang="ko-KR" sz="2200" b="1" dirty="0">
                <a:solidFill>
                  <a:schemeClr val="accent1"/>
                </a:solidFill>
              </a:rPr>
              <a:t>AES </a:t>
            </a:r>
            <a:r>
              <a:rPr lang="ko-KR" altLang="en-US" sz="2200" b="1" dirty="0">
                <a:solidFill>
                  <a:schemeClr val="accent1"/>
                </a:solidFill>
              </a:rPr>
              <a:t>양자 회로 구현 논문</a:t>
            </a:r>
            <a:r>
              <a:rPr lang="en-US" altLang="ko-KR" sz="2200" b="1" dirty="0">
                <a:solidFill>
                  <a:schemeClr val="accent1"/>
                </a:solidFill>
              </a:rPr>
              <a:t>[</a:t>
            </a:r>
            <a:r>
              <a:rPr lang="ko-KR" altLang="en-US" sz="2200" b="1" dirty="0">
                <a:solidFill>
                  <a:schemeClr val="accent1"/>
                </a:solidFill>
              </a:rPr>
              <a:t>*</a:t>
            </a:r>
            <a:r>
              <a:rPr lang="en-US" altLang="ko-KR" sz="2200" b="1" dirty="0">
                <a:solidFill>
                  <a:schemeClr val="accent1"/>
                </a:solidFill>
              </a:rPr>
              <a:t>]</a:t>
            </a:r>
            <a:r>
              <a:rPr lang="ko-KR" altLang="en-US" sz="2200" b="1" dirty="0">
                <a:solidFill>
                  <a:schemeClr val="accent1"/>
                </a:solidFill>
              </a:rPr>
              <a:t>에서 제시한 개선된 </a:t>
            </a:r>
            <a:r>
              <a:rPr lang="en-US" altLang="ko-KR" sz="2200" b="1" dirty="0" err="1">
                <a:solidFill>
                  <a:schemeClr val="accent1"/>
                </a:solidFill>
              </a:rPr>
              <a:t>Sbox</a:t>
            </a:r>
            <a:r>
              <a:rPr lang="en-US" altLang="ko-KR" sz="2200" b="1" dirty="0">
                <a:solidFill>
                  <a:schemeClr val="accent1"/>
                </a:solidFill>
              </a:rPr>
              <a:t> </a:t>
            </a:r>
            <a:r>
              <a:rPr lang="ko-KR" altLang="en-US" sz="2200" b="1" dirty="0">
                <a:solidFill>
                  <a:schemeClr val="accent1"/>
                </a:solidFill>
              </a:rPr>
              <a:t>차용</a:t>
            </a:r>
            <a:endParaRPr sz="2200" b="1" dirty="0">
              <a:solidFill>
                <a:schemeClr val="accent1"/>
              </a:solidFill>
            </a:endParaRPr>
          </a:p>
        </p:txBody>
      </p:sp>
      <p:sp>
        <p:nvSpPr>
          <p:cNvPr id="609" name="Google Shape;609;p61"/>
          <p:cNvSpPr txBox="1">
            <a:spLocks noGrp="1"/>
          </p:cNvSpPr>
          <p:nvPr>
            <p:ph type="title"/>
          </p:nvPr>
        </p:nvSpPr>
        <p:spPr>
          <a:xfrm>
            <a:off x="411920" y="207747"/>
            <a:ext cx="11368200" cy="7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ko"/>
              <a:t>Improved AES Quantum Circuit (Ours)</a:t>
            </a:r>
            <a:endParaRPr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E2379AE-C965-9342-3BAB-110121A984DF}"/>
              </a:ext>
            </a:extLst>
          </p:cNvPr>
          <p:cNvSpPr/>
          <p:nvPr/>
        </p:nvSpPr>
        <p:spPr>
          <a:xfrm>
            <a:off x="0" y="6517304"/>
            <a:ext cx="1197794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ko-Kore-KR" sz="1400" dirty="0"/>
              <a:t>[</a:t>
            </a:r>
            <a:r>
              <a:rPr kumimoji="1" lang="ko-KR" altLang="en-US" sz="1400" dirty="0"/>
              <a:t>*</a:t>
            </a:r>
            <a:r>
              <a:rPr kumimoji="1" lang="en-US" altLang="ko-Kore-KR" sz="1400" dirty="0"/>
              <a:t>]: Huang and Sun, “Synthesizing Quantum Circuits of AES with Lower T-depth and Less Qubits”, </a:t>
            </a:r>
            <a:r>
              <a:rPr kumimoji="1" lang="en-US" altLang="ko-Kore-KR" sz="1400" dirty="0" err="1"/>
              <a:t>ePrint</a:t>
            </a:r>
            <a:r>
              <a:rPr kumimoji="1" lang="en-US" altLang="ko-Kore-KR" sz="1400" dirty="0"/>
              <a:t> Archive, 2022</a:t>
            </a:r>
            <a:endParaRPr lang="ko-Kore-KR" altLang="en-US" sz="1400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5350A6A-AB7C-4BB3-B5DA-1C3C86D498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8852B28-D290-2A4B-A90A-47EAEF72A8E4}" type="slidenum">
              <a:rPr kumimoji="1" lang="ko-Kore-KR" altLang="en-US" smtClean="0"/>
              <a:t>45</a:t>
            </a:fld>
            <a:endParaRPr kumimoji="1" lang="ko-Kore-KR" altLang="en-US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09;p61">
            <a:extLst>
              <a:ext uri="{FF2B5EF4-FFF2-40B4-BE49-F238E27FC236}">
                <a16:creationId xmlns:a16="http://schemas.microsoft.com/office/drawing/2014/main" id="{BF3F87CC-326B-BE41-C110-DFC746091E2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1920" y="207747"/>
            <a:ext cx="11368200" cy="7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ko"/>
              <a:t>Improved AES Quantum Circuit (Ours)</a:t>
            </a:r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045B45-4F8D-4607-6574-849F8D5D49AB}"/>
              </a:ext>
            </a:extLst>
          </p:cNvPr>
          <p:cNvSpPr txBox="1"/>
          <p:nvPr/>
        </p:nvSpPr>
        <p:spPr>
          <a:xfrm>
            <a:off x="234972" y="1190694"/>
            <a:ext cx="11434540" cy="28315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sz="2400" b="1" dirty="0"/>
              <a:t>Eurocrypt’20</a:t>
            </a:r>
            <a:r>
              <a:rPr kumimoji="1" lang="ko-KR" altLang="en-US" sz="2400" b="1" dirty="0"/>
              <a:t>의 </a:t>
            </a:r>
            <a:r>
              <a:rPr kumimoji="1" lang="en-US" altLang="ko-KR" sz="2400" b="1" dirty="0"/>
              <a:t>AES </a:t>
            </a:r>
            <a:r>
              <a:rPr kumimoji="1" lang="ko-KR" altLang="en-US" sz="2400" b="1" dirty="0"/>
              <a:t>양자 회로의</a:t>
            </a:r>
            <a:r>
              <a:rPr kumimoji="1" lang="ko-KR" altLang="en-US" sz="2400" dirty="0"/>
              <a:t> </a:t>
            </a:r>
            <a:r>
              <a:rPr kumimoji="1" lang="ko-KR" altLang="en-US" sz="2400" b="1" dirty="0">
                <a:solidFill>
                  <a:schemeClr val="accent1"/>
                </a:solidFill>
              </a:rPr>
              <a:t>잘못된 구현 수정 후</a:t>
            </a:r>
            <a:r>
              <a:rPr kumimoji="1" lang="en-US" altLang="ko-KR" sz="2400" b="1" dirty="0">
                <a:solidFill>
                  <a:schemeClr val="accent1"/>
                </a:solidFill>
              </a:rPr>
              <a:t>,</a:t>
            </a:r>
            <a:r>
              <a:rPr kumimoji="1" lang="ko-KR" altLang="en-US" sz="2400" dirty="0">
                <a:solidFill>
                  <a:schemeClr val="accent1"/>
                </a:solidFill>
              </a:rPr>
              <a:t> </a:t>
            </a:r>
            <a:r>
              <a:rPr kumimoji="1" lang="ko-KR" altLang="en-US" sz="2400" b="1" dirty="0">
                <a:solidFill>
                  <a:schemeClr val="accent1"/>
                </a:solidFill>
              </a:rPr>
              <a:t>올바른 양자 자원 추정</a:t>
            </a:r>
            <a:endParaRPr kumimoji="1" lang="en-US" altLang="ko-KR" sz="2400" b="1" dirty="0">
              <a:solidFill>
                <a:schemeClr val="accent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ko-KR" altLang="en-US" sz="2200" b="1" dirty="0"/>
              <a:t>논문에서 사용된 </a:t>
            </a:r>
            <a:r>
              <a:rPr kumimoji="1" lang="en-US" altLang="ko-KR" sz="2200" b="1" dirty="0"/>
              <a:t>Qubit</a:t>
            </a:r>
            <a:r>
              <a:rPr kumimoji="1" lang="ko-KR" altLang="en-US" sz="2200" b="1" dirty="0"/>
              <a:t>수에 대해서 </a:t>
            </a:r>
            <a:r>
              <a:rPr kumimoji="1" lang="en-US" altLang="ko-KR" sz="2200" b="1" dirty="0"/>
              <a:t>Lower-bound</a:t>
            </a:r>
            <a:r>
              <a:rPr kumimoji="1" lang="ko-KR" altLang="en-US" sz="2200" b="1" dirty="0"/>
              <a:t>로 추정된 </a:t>
            </a:r>
            <a:r>
              <a:rPr kumimoji="1" lang="en-US" altLang="ko-KR" sz="2200" b="1" dirty="0"/>
              <a:t>Depth</a:t>
            </a:r>
            <a:r>
              <a:rPr kumimoji="1" lang="ko-KR" altLang="en-US" sz="2200" b="1" dirty="0" err="1"/>
              <a:t>를</a:t>
            </a:r>
            <a:r>
              <a:rPr kumimoji="1" lang="ko-KR" altLang="en-US" sz="2200" b="1" dirty="0"/>
              <a:t> 수정</a:t>
            </a:r>
            <a:endParaRPr kumimoji="1" lang="en-US" altLang="ko-KR" sz="2200" b="1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kumimoji="1" lang="en-US" altLang="ko-KR" sz="2200" b="1" dirty="0" err="1">
                <a:solidFill>
                  <a:schemeClr val="accent1"/>
                </a:solidFill>
              </a:rPr>
              <a:t>SubBytes</a:t>
            </a:r>
            <a:r>
              <a:rPr kumimoji="1" lang="en-US" altLang="ko-KR" sz="2200" b="1" dirty="0">
                <a:solidFill>
                  <a:schemeClr val="accent1"/>
                </a:solidFill>
              </a:rPr>
              <a:t>,</a:t>
            </a:r>
            <a:r>
              <a:rPr kumimoji="1" lang="ko-KR" altLang="en-US" sz="2200" b="1" dirty="0">
                <a:solidFill>
                  <a:schemeClr val="accent1"/>
                </a:solidFill>
              </a:rPr>
              <a:t> </a:t>
            </a:r>
            <a:r>
              <a:rPr kumimoji="1" lang="en-US" altLang="ko-KR" sz="2200" b="1" dirty="0" err="1">
                <a:solidFill>
                  <a:schemeClr val="accent1"/>
                </a:solidFill>
              </a:rPr>
              <a:t>MixColumns</a:t>
            </a:r>
            <a:r>
              <a:rPr kumimoji="1" lang="ko-KR" altLang="en-US" sz="2200" b="1" dirty="0">
                <a:solidFill>
                  <a:schemeClr val="accent1"/>
                </a:solidFill>
              </a:rPr>
              <a:t>의 불가능한 병렬화 수정</a:t>
            </a:r>
            <a:endParaRPr kumimoji="1" lang="en-US" altLang="ko-KR" sz="2200" b="1" dirty="0">
              <a:solidFill>
                <a:schemeClr val="accent1"/>
              </a:solidFill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kumimoji="1" lang="en-US" altLang="ko-Kore-KR" sz="2200" b="1" dirty="0">
                <a:solidFill>
                  <a:schemeClr val="accent1"/>
                </a:solidFill>
              </a:rPr>
              <a:t>Ancilla </a:t>
            </a:r>
            <a:r>
              <a:rPr kumimoji="1" lang="ko-KR" altLang="en-US" sz="2200" b="1" dirty="0">
                <a:solidFill>
                  <a:schemeClr val="accent1"/>
                </a:solidFill>
              </a:rPr>
              <a:t>큐비트들의 초기화 작업 생략 수정</a:t>
            </a:r>
            <a:endParaRPr kumimoji="1" lang="en-US" altLang="ko-KR" sz="2200" b="1" dirty="0">
              <a:solidFill>
                <a:schemeClr val="accent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kumimoji="1" lang="en-US" altLang="ko-Kore-KR" sz="2200" b="1" dirty="0">
              <a:solidFill>
                <a:schemeClr val="accent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ko-KR" altLang="en-US" sz="2200" dirty="0"/>
              <a:t>위 두가지 모두</a:t>
            </a:r>
            <a:r>
              <a:rPr kumimoji="1" lang="en-US" altLang="ko-KR" sz="2200" dirty="0"/>
              <a:t>,</a:t>
            </a:r>
            <a:r>
              <a:rPr kumimoji="1" lang="ko-KR" altLang="en-US" sz="2200" dirty="0"/>
              <a:t> </a:t>
            </a:r>
            <a:r>
              <a:rPr kumimoji="1" lang="en-US" altLang="ko-KR" sz="2200" b="1" dirty="0"/>
              <a:t>Microsoft Q#</a:t>
            </a:r>
            <a:r>
              <a:rPr kumimoji="1" lang="ko-KR" altLang="en-US" sz="2200" dirty="0"/>
              <a:t>에서 </a:t>
            </a:r>
            <a:r>
              <a:rPr kumimoji="1" lang="en-US" altLang="ko-KR" sz="2200" b="1" dirty="0">
                <a:solidFill>
                  <a:srgbClr val="FF0000"/>
                </a:solidFill>
              </a:rPr>
              <a:t>C#</a:t>
            </a:r>
            <a:r>
              <a:rPr kumimoji="1" lang="ko-KR" altLang="en-US" sz="2200" b="1" dirty="0">
                <a:solidFill>
                  <a:srgbClr val="FF0000"/>
                </a:solidFill>
              </a:rPr>
              <a:t> 명령어 </a:t>
            </a:r>
            <a:r>
              <a:rPr kumimoji="1" lang="en-US" altLang="ko-KR" sz="2200" b="1" dirty="0">
                <a:solidFill>
                  <a:srgbClr val="FF0000"/>
                </a:solidFill>
              </a:rPr>
              <a:t>‘using’</a:t>
            </a:r>
            <a:r>
              <a:rPr kumimoji="1" lang="ko-KR" altLang="en-US" sz="2200" dirty="0"/>
              <a:t>을 사용함으로써 발생하는 문제</a:t>
            </a:r>
            <a:endParaRPr kumimoji="1" lang="en-US" altLang="ko-KR" sz="2200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kumimoji="1" lang="ko-KR" altLang="en-US" sz="2200" dirty="0"/>
              <a:t>휘발성 명령어</a:t>
            </a:r>
            <a:r>
              <a:rPr kumimoji="1" lang="ko-KR" altLang="en-US" sz="2200" b="1" dirty="0"/>
              <a:t> </a:t>
            </a:r>
            <a:r>
              <a:rPr kumimoji="1" lang="en-US" altLang="ko-KR" sz="2200" b="1" dirty="0">
                <a:solidFill>
                  <a:srgbClr val="FF0000"/>
                </a:solidFill>
              </a:rPr>
              <a:t>‘using’</a:t>
            </a:r>
            <a:r>
              <a:rPr kumimoji="1" lang="ko-KR" altLang="en-US" sz="2200" dirty="0" err="1"/>
              <a:t>으로</a:t>
            </a:r>
            <a:r>
              <a:rPr kumimoji="1" lang="ko-KR" altLang="en-US" sz="2200" dirty="0"/>
              <a:t> 인해</a:t>
            </a:r>
            <a:r>
              <a:rPr kumimoji="1" lang="en-US" altLang="ko-KR" sz="2200" dirty="0"/>
              <a:t>,</a:t>
            </a:r>
            <a:r>
              <a:rPr kumimoji="1" lang="ko-KR" altLang="en-US" sz="2200" dirty="0"/>
              <a:t> </a:t>
            </a:r>
            <a:r>
              <a:rPr kumimoji="1" lang="ko-KR" altLang="en-US" sz="2200" b="1" dirty="0">
                <a:solidFill>
                  <a:srgbClr val="FF0000"/>
                </a:solidFill>
              </a:rPr>
              <a:t>불가능한 병렬성이 부여</a:t>
            </a:r>
            <a:r>
              <a:rPr kumimoji="1" lang="ko-KR" altLang="en-US" sz="2200" dirty="0"/>
              <a:t>되고</a:t>
            </a:r>
            <a:endParaRPr kumimoji="1" lang="en-US" altLang="ko-KR" sz="2200" dirty="0"/>
          </a:p>
          <a:p>
            <a:pPr lvl="2"/>
            <a:r>
              <a:rPr kumimoji="1" lang="ko-KR" altLang="en-US" sz="2200" b="1" dirty="0"/>
              <a:t>    </a:t>
            </a:r>
            <a:r>
              <a:rPr kumimoji="1" lang="ko-KR" altLang="en-US" sz="2200" b="1" dirty="0">
                <a:solidFill>
                  <a:srgbClr val="FF0000"/>
                </a:solidFill>
              </a:rPr>
              <a:t>항상 </a:t>
            </a:r>
            <a:r>
              <a:rPr kumimoji="1" lang="en-US" altLang="ko-KR" sz="2200" b="1" dirty="0">
                <a:solidFill>
                  <a:srgbClr val="FF0000"/>
                </a:solidFill>
              </a:rPr>
              <a:t>clean </a:t>
            </a:r>
            <a:r>
              <a:rPr kumimoji="1" lang="ko-KR" altLang="en-US" sz="2200" b="1" dirty="0">
                <a:solidFill>
                  <a:srgbClr val="FF0000"/>
                </a:solidFill>
              </a:rPr>
              <a:t>상태의 </a:t>
            </a:r>
            <a:r>
              <a:rPr kumimoji="1" lang="en-US" altLang="ko-KR" sz="2200" b="1" dirty="0">
                <a:solidFill>
                  <a:srgbClr val="FF0000"/>
                </a:solidFill>
              </a:rPr>
              <a:t>Ancilla </a:t>
            </a:r>
            <a:r>
              <a:rPr kumimoji="1" lang="ko-KR" altLang="en-US" sz="2200" b="1" dirty="0">
                <a:solidFill>
                  <a:srgbClr val="FF0000"/>
                </a:solidFill>
              </a:rPr>
              <a:t>큐비트들이 할당됨 </a:t>
            </a:r>
            <a:r>
              <a:rPr kumimoji="1" lang="en-US" altLang="ko-KR" sz="2200" dirty="0">
                <a:sym typeface="Wingdings" pitchFamily="2" charset="2"/>
              </a:rPr>
              <a:t></a:t>
            </a:r>
            <a:r>
              <a:rPr kumimoji="1" lang="ko-KR" altLang="en-US" sz="2200" dirty="0">
                <a:sym typeface="Wingdings" pitchFamily="2" charset="2"/>
              </a:rPr>
              <a:t> </a:t>
            </a:r>
            <a:r>
              <a:rPr kumimoji="1" lang="ko-KR" altLang="en-US" sz="2200" b="1" dirty="0" err="1">
                <a:sym typeface="Wingdings" pitchFamily="2" charset="2"/>
              </a:rPr>
              <a:t>큐비트</a:t>
            </a:r>
            <a:r>
              <a:rPr kumimoji="1" lang="ko-KR" altLang="en-US" sz="2200" b="1" dirty="0">
                <a:sym typeface="Wingdings" pitchFamily="2" charset="2"/>
              </a:rPr>
              <a:t> 수로 카운트 또한 되지 않음</a:t>
            </a:r>
            <a:endParaRPr kumimoji="1" lang="en-US" altLang="ko-KR" sz="2200" b="1" dirty="0">
              <a:sym typeface="Wingdings" pitchFamily="2" charset="2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1E59D6A-7DAC-0528-9415-884DD3C97A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5985" y="4171038"/>
            <a:ext cx="9160030" cy="19780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902AB60-45BF-711F-0360-6DC65A2238F2}"/>
              </a:ext>
            </a:extLst>
          </p:cNvPr>
          <p:cNvSpPr txBox="1"/>
          <p:nvPr/>
        </p:nvSpPr>
        <p:spPr>
          <a:xfrm>
            <a:off x="1865427" y="6280921"/>
            <a:ext cx="86291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solidFill>
                  <a:schemeClr val="accent1"/>
                </a:solidFill>
              </a:rPr>
              <a:t>&lt;</a:t>
            </a:r>
            <a:r>
              <a:rPr kumimoji="1" lang="en-US" altLang="ko-Kore-KR" b="1" dirty="0" err="1">
                <a:solidFill>
                  <a:schemeClr val="accent1"/>
                </a:solidFill>
              </a:rPr>
              <a:t>Eurocrypt</a:t>
            </a:r>
            <a:r>
              <a:rPr kumimoji="1" lang="ko-KR" altLang="en-US" b="1" dirty="0">
                <a:solidFill>
                  <a:schemeClr val="accent1"/>
                </a:solidFill>
              </a:rPr>
              <a:t> </a:t>
            </a:r>
            <a:r>
              <a:rPr kumimoji="1" lang="en-US" altLang="ko-KR" b="1" dirty="0">
                <a:solidFill>
                  <a:schemeClr val="accent1"/>
                </a:solidFill>
              </a:rPr>
              <a:t>AES </a:t>
            </a:r>
            <a:r>
              <a:rPr kumimoji="1" lang="ko-KR" altLang="en-US" b="1" dirty="0">
                <a:solidFill>
                  <a:schemeClr val="accent1"/>
                </a:solidFill>
              </a:rPr>
              <a:t>구현</a:t>
            </a:r>
            <a:r>
              <a:rPr kumimoji="1" lang="en-US" altLang="ko-KR" b="1" dirty="0">
                <a:solidFill>
                  <a:schemeClr val="accent1"/>
                </a:solidFill>
              </a:rPr>
              <a:t> </a:t>
            </a:r>
            <a:r>
              <a:rPr kumimoji="1" lang="ko-KR" altLang="en-US" b="1" dirty="0">
                <a:solidFill>
                  <a:schemeClr val="accent1"/>
                </a:solidFill>
              </a:rPr>
              <a:t>수정 후</a:t>
            </a:r>
            <a:r>
              <a:rPr kumimoji="1" lang="en-US" altLang="ko-KR" b="1" dirty="0">
                <a:solidFill>
                  <a:schemeClr val="accent1"/>
                </a:solidFill>
              </a:rPr>
              <a:t>,</a:t>
            </a:r>
            <a:r>
              <a:rPr kumimoji="1" lang="ko-KR" altLang="en-US" b="1" dirty="0">
                <a:solidFill>
                  <a:schemeClr val="accent1"/>
                </a:solidFill>
              </a:rPr>
              <a:t> 올바른 필요 양자 자원들을 </a:t>
            </a:r>
            <a:r>
              <a:rPr kumimoji="1" lang="ko-KR" altLang="en-US" b="1" dirty="0" err="1">
                <a:solidFill>
                  <a:schemeClr val="accent1"/>
                </a:solidFill>
              </a:rPr>
              <a:t>모듈별</a:t>
            </a:r>
            <a:r>
              <a:rPr kumimoji="1" lang="en-US" altLang="ko-KR" b="1" dirty="0">
                <a:solidFill>
                  <a:schemeClr val="accent1"/>
                </a:solidFill>
              </a:rPr>
              <a:t>,</a:t>
            </a:r>
            <a:r>
              <a:rPr kumimoji="1" lang="ko-KR" altLang="en-US" b="1" dirty="0">
                <a:solidFill>
                  <a:schemeClr val="accent1"/>
                </a:solidFill>
              </a:rPr>
              <a:t> 라운드 단위로 추정</a:t>
            </a:r>
            <a:r>
              <a:rPr kumimoji="1" lang="en-US" altLang="ko-KR" b="1" dirty="0">
                <a:solidFill>
                  <a:schemeClr val="accent1"/>
                </a:solidFill>
              </a:rPr>
              <a:t>&gt;</a:t>
            </a:r>
            <a:endParaRPr kumimoji="1" lang="ko-Kore-KR" altLang="en-US" b="1" dirty="0">
              <a:solidFill>
                <a:schemeClr val="accent1"/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30D1A54-ED65-4366-9914-DB8F20D7C8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8852B28-D290-2A4B-A90A-47EAEF72A8E4}" type="slidenum">
              <a:rPr kumimoji="1" lang="ko-Kore-KR" altLang="en-US" smtClean="0"/>
              <a:t>46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91729427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609;p61">
            <a:extLst>
              <a:ext uri="{FF2B5EF4-FFF2-40B4-BE49-F238E27FC236}">
                <a16:creationId xmlns:a16="http://schemas.microsoft.com/office/drawing/2014/main" id="{35E52479-A6A5-0B5F-B79F-6374F2922AB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1920" y="207747"/>
            <a:ext cx="11368200" cy="7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ko"/>
              <a:t>Improved AES Quantum Circuit (Ours)</a:t>
            </a:r>
            <a:endParaRPr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666903-D7F6-2AD8-A110-3D4750AA9B60}"/>
              </a:ext>
            </a:extLst>
          </p:cNvPr>
          <p:cNvSpPr txBox="1"/>
          <p:nvPr/>
        </p:nvSpPr>
        <p:spPr>
          <a:xfrm>
            <a:off x="214031" y="1162776"/>
            <a:ext cx="11842501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sz="2400" b="1" dirty="0" err="1"/>
              <a:t>Eurocrypt</a:t>
            </a:r>
            <a:r>
              <a:rPr kumimoji="1" lang="ko-KR" altLang="en-US" sz="2400" b="1" dirty="0"/>
              <a:t>의 </a:t>
            </a:r>
            <a:r>
              <a:rPr kumimoji="1" lang="en-US" altLang="ko-KR" sz="2400" b="1" dirty="0"/>
              <a:t>AES Oracle </a:t>
            </a:r>
            <a:r>
              <a:rPr kumimoji="1" lang="ko-KR" altLang="en-US" sz="2400" b="1" dirty="0"/>
              <a:t>비용</a:t>
            </a:r>
            <a:r>
              <a:rPr kumimoji="1" lang="ko-KR" altLang="en-US" sz="2400" dirty="0"/>
              <a:t>과 </a:t>
            </a:r>
            <a:r>
              <a:rPr kumimoji="1" lang="ko-KR" altLang="en-US" sz="2400" b="1" dirty="0"/>
              <a:t>수정하여 추정한 </a:t>
            </a:r>
            <a:r>
              <a:rPr kumimoji="1" lang="en-US" altLang="ko-KR" sz="2400" b="1" dirty="0"/>
              <a:t>AES</a:t>
            </a:r>
            <a:r>
              <a:rPr kumimoji="1" lang="ko-KR" altLang="en-US" sz="2400" b="1" dirty="0"/>
              <a:t> 양자 회로 비용</a:t>
            </a:r>
            <a:r>
              <a:rPr kumimoji="1" lang="ko-KR" altLang="en-US" sz="2400" dirty="0"/>
              <a:t> 비교</a:t>
            </a:r>
            <a:endParaRPr kumimoji="1" lang="en-US" altLang="ko-KR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R" sz="2200" b="1" dirty="0"/>
              <a:t>Oracle</a:t>
            </a:r>
            <a:r>
              <a:rPr kumimoji="1" lang="ko-KR" altLang="en-US" sz="2200" b="1" dirty="0"/>
              <a:t>에 대한 비용만이 </a:t>
            </a:r>
            <a:r>
              <a:rPr kumimoji="1" lang="ko-KR" altLang="en-US" sz="2200" dirty="0"/>
              <a:t>보고되었기 때문에 </a:t>
            </a:r>
            <a:r>
              <a:rPr kumimoji="1" lang="ko-KR" altLang="en-US" sz="2200" b="1" dirty="0"/>
              <a:t>왼쪽 테이블의 절반</a:t>
            </a:r>
            <a:r>
              <a:rPr kumimoji="1" lang="en-US" altLang="ko-KR" sz="2200" dirty="0"/>
              <a:t>(Qubit</a:t>
            </a:r>
            <a:r>
              <a:rPr kumimoji="1" lang="ko-KR" altLang="en-US" sz="2200" dirty="0"/>
              <a:t> 수 제외</a:t>
            </a:r>
            <a:r>
              <a:rPr kumimoji="1" lang="en-US" altLang="ko-KR" sz="2200" dirty="0"/>
              <a:t>)</a:t>
            </a:r>
            <a:r>
              <a:rPr kumimoji="1" lang="ko-KR" altLang="en-US" sz="2200" dirty="0"/>
              <a:t>이</a:t>
            </a:r>
            <a:endParaRPr kumimoji="1" lang="en-US" altLang="ko-KR" sz="2200" dirty="0"/>
          </a:p>
          <a:p>
            <a:r>
              <a:rPr kumimoji="1" lang="ko-KR" altLang="en-US" sz="2200" dirty="0"/>
              <a:t>            </a:t>
            </a:r>
            <a:r>
              <a:rPr kumimoji="1" lang="en-US" altLang="ko-KR" sz="2200" b="1" dirty="0"/>
              <a:t>AES</a:t>
            </a:r>
            <a:r>
              <a:rPr kumimoji="1" lang="ko-KR" altLang="en-US" sz="2200" b="1" dirty="0"/>
              <a:t> 양자 회로 비용</a:t>
            </a:r>
            <a:endParaRPr lang="ko-Kore-KR" altLang="en-US" sz="2200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kumimoji="1" lang="en-US" altLang="ko-KR" sz="2400" dirty="0"/>
          </a:p>
          <a:p>
            <a:pPr lvl="1"/>
            <a:endParaRPr kumimoji="1" lang="en-US" altLang="ko-KR" sz="2400" dirty="0">
              <a:solidFill>
                <a:schemeClr val="accent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7DC7538-67DC-25E4-97A1-1A50C08E05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920" y="2537875"/>
            <a:ext cx="5170598" cy="194629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6FDBF53-B9BA-34A4-1210-25EF5C252E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4342" y="2638791"/>
            <a:ext cx="5687658" cy="2041115"/>
          </a:xfrm>
          <a:prstGeom prst="rect">
            <a:avLst/>
          </a:prstGeom>
        </p:spPr>
      </p:pic>
      <p:sp>
        <p:nvSpPr>
          <p:cNvPr id="9" name="오른쪽 화살표[R] 8">
            <a:extLst>
              <a:ext uri="{FF2B5EF4-FFF2-40B4-BE49-F238E27FC236}">
                <a16:creationId xmlns:a16="http://schemas.microsoft.com/office/drawing/2014/main" id="{02289696-4BE1-1DD1-14DE-BFBA32120101}"/>
              </a:ext>
            </a:extLst>
          </p:cNvPr>
          <p:cNvSpPr/>
          <p:nvPr/>
        </p:nvSpPr>
        <p:spPr>
          <a:xfrm>
            <a:off x="5837515" y="3511021"/>
            <a:ext cx="453710" cy="27222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Google Shape;617;p62">
            <a:extLst>
              <a:ext uri="{FF2B5EF4-FFF2-40B4-BE49-F238E27FC236}">
                <a16:creationId xmlns:a16="http://schemas.microsoft.com/office/drawing/2014/main" id="{E13BE193-E849-9420-7BA1-B430EE53C68B}"/>
              </a:ext>
            </a:extLst>
          </p:cNvPr>
          <p:cNvSpPr/>
          <p:nvPr/>
        </p:nvSpPr>
        <p:spPr>
          <a:xfrm>
            <a:off x="1289738" y="4060952"/>
            <a:ext cx="4245523" cy="196946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617;p62">
            <a:extLst>
              <a:ext uri="{FF2B5EF4-FFF2-40B4-BE49-F238E27FC236}">
                <a16:creationId xmlns:a16="http://schemas.microsoft.com/office/drawing/2014/main" id="{9C65B1AF-BD4A-3AEB-7C2D-713391BF82C4}"/>
              </a:ext>
            </a:extLst>
          </p:cNvPr>
          <p:cNvSpPr/>
          <p:nvPr/>
        </p:nvSpPr>
        <p:spPr>
          <a:xfrm>
            <a:off x="10553991" y="2900243"/>
            <a:ext cx="717792" cy="1416196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8148D2A-9486-696D-AA8E-031ECB29E081}"/>
              </a:ext>
            </a:extLst>
          </p:cNvPr>
          <p:cNvSpPr txBox="1"/>
          <p:nvPr/>
        </p:nvSpPr>
        <p:spPr>
          <a:xfrm>
            <a:off x="10195352" y="2555016"/>
            <a:ext cx="1321196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300" b="1" dirty="0">
                <a:solidFill>
                  <a:srgbClr val="FF0000"/>
                </a:solidFill>
              </a:rPr>
              <a:t>Qubit</a:t>
            </a:r>
            <a:r>
              <a:rPr kumimoji="1" lang="ko-KR" altLang="en-US" sz="1300" b="1" dirty="0">
                <a:solidFill>
                  <a:srgbClr val="FF0000"/>
                </a:solidFill>
              </a:rPr>
              <a:t> </a:t>
            </a:r>
            <a:r>
              <a:rPr kumimoji="1" lang="ko-Kore-KR" altLang="en-US" sz="1300" b="1" dirty="0">
                <a:solidFill>
                  <a:srgbClr val="FF0000"/>
                </a:solidFill>
              </a:rPr>
              <a:t>수는</a:t>
            </a:r>
            <a:r>
              <a:rPr kumimoji="1" lang="ko-KR" altLang="en-US" sz="1300" b="1" dirty="0">
                <a:solidFill>
                  <a:srgbClr val="FF0000"/>
                </a:solidFill>
              </a:rPr>
              <a:t> 유지</a:t>
            </a:r>
            <a:endParaRPr kumimoji="1" lang="ko-Kore-KR" altLang="en-US" sz="1300" b="1" dirty="0">
              <a:solidFill>
                <a:srgbClr val="FF0000"/>
              </a:solidFill>
            </a:endParaRPr>
          </a:p>
        </p:txBody>
      </p:sp>
      <p:sp>
        <p:nvSpPr>
          <p:cNvPr id="14" name="Google Shape;617;p62">
            <a:extLst>
              <a:ext uri="{FF2B5EF4-FFF2-40B4-BE49-F238E27FC236}">
                <a16:creationId xmlns:a16="http://schemas.microsoft.com/office/drawing/2014/main" id="{EC9A2646-44B5-AD7D-D11D-373120422915}"/>
              </a:ext>
            </a:extLst>
          </p:cNvPr>
          <p:cNvSpPr/>
          <p:nvPr/>
        </p:nvSpPr>
        <p:spPr>
          <a:xfrm>
            <a:off x="1293467" y="4262089"/>
            <a:ext cx="4245523" cy="196946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617;p62">
            <a:extLst>
              <a:ext uri="{FF2B5EF4-FFF2-40B4-BE49-F238E27FC236}">
                <a16:creationId xmlns:a16="http://schemas.microsoft.com/office/drawing/2014/main" id="{D4C27161-9DC7-BCC1-6141-BA349D21C0F8}"/>
              </a:ext>
            </a:extLst>
          </p:cNvPr>
          <p:cNvSpPr/>
          <p:nvPr/>
        </p:nvSpPr>
        <p:spPr>
          <a:xfrm>
            <a:off x="11285743" y="2900243"/>
            <a:ext cx="855307" cy="1416196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51FDB6E-9D1D-4B0E-FF96-B22D77029D4C}"/>
              </a:ext>
            </a:extLst>
          </p:cNvPr>
          <p:cNvSpPr txBox="1"/>
          <p:nvPr/>
        </p:nvSpPr>
        <p:spPr>
          <a:xfrm>
            <a:off x="10756084" y="4354645"/>
            <a:ext cx="152092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300" b="1" dirty="0">
                <a:solidFill>
                  <a:schemeClr val="accent1"/>
                </a:solidFill>
              </a:rPr>
              <a:t>   </a:t>
            </a:r>
            <a:r>
              <a:rPr kumimoji="1" lang="en-US" altLang="ko-Kore-KR" sz="1300" b="1" dirty="0">
                <a:solidFill>
                  <a:schemeClr val="accent1"/>
                </a:solidFill>
              </a:rPr>
              <a:t>Lower-bound</a:t>
            </a:r>
            <a:r>
              <a:rPr kumimoji="1" lang="ko-KR" altLang="en-US" sz="1300" b="1" dirty="0">
                <a:solidFill>
                  <a:schemeClr val="accent1"/>
                </a:solidFill>
              </a:rPr>
              <a:t>로 </a:t>
            </a:r>
            <a:endParaRPr kumimoji="1" lang="en-US" altLang="ko-KR" sz="1300" b="1" dirty="0">
              <a:solidFill>
                <a:schemeClr val="accent1"/>
              </a:solidFill>
            </a:endParaRPr>
          </a:p>
          <a:p>
            <a:r>
              <a:rPr kumimoji="1" lang="ko-KR" altLang="en-US" sz="1300" b="1" dirty="0">
                <a:solidFill>
                  <a:schemeClr val="accent1"/>
                </a:solidFill>
              </a:rPr>
              <a:t>추정된 </a:t>
            </a:r>
            <a:r>
              <a:rPr kumimoji="1" lang="en-US" altLang="ko-KR" sz="1300" b="1" dirty="0">
                <a:solidFill>
                  <a:schemeClr val="accent1"/>
                </a:solidFill>
              </a:rPr>
              <a:t>Depth</a:t>
            </a:r>
            <a:r>
              <a:rPr kumimoji="1" lang="ko-KR" altLang="en-US" sz="1300" b="1" dirty="0">
                <a:solidFill>
                  <a:schemeClr val="accent1"/>
                </a:solidFill>
              </a:rPr>
              <a:t> 수정</a:t>
            </a:r>
            <a:endParaRPr kumimoji="1" lang="ko-Kore-KR" altLang="en-US" sz="1300" b="1" dirty="0">
              <a:solidFill>
                <a:schemeClr val="accent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00EB205-EE78-2665-3D56-B791A38737E1}"/>
              </a:ext>
            </a:extLst>
          </p:cNvPr>
          <p:cNvSpPr txBox="1"/>
          <p:nvPr/>
        </p:nvSpPr>
        <p:spPr>
          <a:xfrm>
            <a:off x="935206" y="4909305"/>
            <a:ext cx="3984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&lt; </a:t>
            </a:r>
            <a:r>
              <a:rPr kumimoji="1" lang="en-US" altLang="ko-Kore-KR" dirty="0" err="1"/>
              <a:t>Eurocrypt</a:t>
            </a:r>
            <a:r>
              <a:rPr kumimoji="1" lang="ko-KR" altLang="en-US" dirty="0"/>
              <a:t>에 보고된 </a:t>
            </a:r>
            <a:r>
              <a:rPr kumimoji="1" lang="en-US" altLang="ko-KR" dirty="0"/>
              <a:t>AES Oracle </a:t>
            </a:r>
            <a:r>
              <a:rPr kumimoji="1" lang="ko-KR" altLang="en-US" dirty="0"/>
              <a:t>비용</a:t>
            </a:r>
            <a:r>
              <a:rPr kumimoji="1" lang="en-US" altLang="ko-Kore-KR" dirty="0"/>
              <a:t> &gt;</a:t>
            </a:r>
            <a:endParaRPr kumimoji="1" lang="ko-Kore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1D53B77-754A-A72A-2253-97499A129179}"/>
              </a:ext>
            </a:extLst>
          </p:cNvPr>
          <p:cNvSpPr txBox="1"/>
          <p:nvPr/>
        </p:nvSpPr>
        <p:spPr>
          <a:xfrm>
            <a:off x="7328213" y="4909305"/>
            <a:ext cx="3841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&lt; </a:t>
            </a:r>
            <a:r>
              <a:rPr kumimoji="1" lang="en-US" altLang="ko-Kore-KR" dirty="0" err="1"/>
              <a:t>Eurocrypt</a:t>
            </a:r>
            <a:r>
              <a:rPr kumimoji="1" lang="ko-KR" altLang="en-US" dirty="0"/>
              <a:t> 구현 수정 후의 </a:t>
            </a:r>
            <a:r>
              <a:rPr kumimoji="1" lang="en-US" altLang="ko-KR" dirty="0"/>
              <a:t>AES</a:t>
            </a:r>
            <a:r>
              <a:rPr kumimoji="1" lang="ko-KR" altLang="en-US" dirty="0"/>
              <a:t> 비용</a:t>
            </a:r>
            <a:r>
              <a:rPr kumimoji="1" lang="en-US" altLang="ko-Kore-KR" dirty="0"/>
              <a:t>&gt;</a:t>
            </a:r>
            <a:endParaRPr kumimoji="1" lang="ko-Kore-KR" altLang="en-US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24CE37B-29F8-4B41-A6CF-A9556DE505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8852B28-D290-2A4B-A90A-47EAEF72A8E4}" type="slidenum">
              <a:rPr kumimoji="1" lang="ko-Kore-KR" altLang="en-US" smtClean="0"/>
              <a:t>47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2448602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9992D87-D913-B6E2-6206-D821D8E898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1392" y="977389"/>
            <a:ext cx="9160030" cy="4819332"/>
          </a:xfrm>
          <a:prstGeom prst="rect">
            <a:avLst/>
          </a:prstGeom>
        </p:spPr>
      </p:pic>
      <p:sp>
        <p:nvSpPr>
          <p:cNvPr id="618" name="Google Shape;618;p62"/>
          <p:cNvSpPr txBox="1">
            <a:spLocks noGrp="1"/>
          </p:cNvSpPr>
          <p:nvPr>
            <p:ph type="title"/>
          </p:nvPr>
        </p:nvSpPr>
        <p:spPr>
          <a:xfrm>
            <a:off x="411920" y="207747"/>
            <a:ext cx="11368200" cy="7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ko"/>
              <a:t>Improved AES Quantum Circuit (Ours)</a:t>
            </a:r>
            <a:endParaRPr/>
          </a:p>
        </p:txBody>
      </p:sp>
      <p:sp>
        <p:nvSpPr>
          <p:cNvPr id="7" name="Google Shape;617;p62">
            <a:extLst>
              <a:ext uri="{FF2B5EF4-FFF2-40B4-BE49-F238E27FC236}">
                <a16:creationId xmlns:a16="http://schemas.microsoft.com/office/drawing/2014/main" id="{822C8B7F-ABE1-8F63-91C4-860D7246E3FD}"/>
              </a:ext>
            </a:extLst>
          </p:cNvPr>
          <p:cNvSpPr/>
          <p:nvPr/>
        </p:nvSpPr>
        <p:spPr>
          <a:xfrm>
            <a:off x="2308840" y="2995337"/>
            <a:ext cx="8173634" cy="237299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617;p62">
            <a:extLst>
              <a:ext uri="{FF2B5EF4-FFF2-40B4-BE49-F238E27FC236}">
                <a16:creationId xmlns:a16="http://schemas.microsoft.com/office/drawing/2014/main" id="{41E59C8E-5ED8-21BE-9BA1-1FBFDB570E28}"/>
              </a:ext>
            </a:extLst>
          </p:cNvPr>
          <p:cNvSpPr/>
          <p:nvPr/>
        </p:nvSpPr>
        <p:spPr>
          <a:xfrm>
            <a:off x="2308840" y="4254238"/>
            <a:ext cx="8173634" cy="237299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617;p62">
            <a:extLst>
              <a:ext uri="{FF2B5EF4-FFF2-40B4-BE49-F238E27FC236}">
                <a16:creationId xmlns:a16="http://schemas.microsoft.com/office/drawing/2014/main" id="{C8B83F65-B27C-4402-7887-1F27531FE7D3}"/>
              </a:ext>
            </a:extLst>
          </p:cNvPr>
          <p:cNvSpPr/>
          <p:nvPr/>
        </p:nvSpPr>
        <p:spPr>
          <a:xfrm>
            <a:off x="2302688" y="5515260"/>
            <a:ext cx="8173634" cy="237299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CD5746-F57E-9B3E-5C00-993256304DAB}"/>
              </a:ext>
            </a:extLst>
          </p:cNvPr>
          <p:cNvSpPr txBox="1"/>
          <p:nvPr/>
        </p:nvSpPr>
        <p:spPr>
          <a:xfrm>
            <a:off x="844557" y="5958232"/>
            <a:ext cx="1108989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100" dirty="0"/>
              <a:t>GLRS</a:t>
            </a:r>
            <a:r>
              <a:rPr kumimoji="1" lang="ko-KR" altLang="en-US" sz="1100" dirty="0"/>
              <a:t> </a:t>
            </a:r>
            <a:r>
              <a:rPr kumimoji="1" lang="en-US" altLang="ko-KR" sz="1100" dirty="0"/>
              <a:t>[30]</a:t>
            </a:r>
            <a:r>
              <a:rPr kumimoji="1" lang="ko-KR" altLang="en-US" sz="1100" dirty="0"/>
              <a:t> </a:t>
            </a:r>
            <a:r>
              <a:rPr kumimoji="1" lang="en-US" altLang="ko-KR" sz="1100" dirty="0"/>
              <a:t>: </a:t>
            </a:r>
            <a:r>
              <a:rPr kumimoji="1" lang="en-US" altLang="ko-KR" sz="1100" dirty="0" err="1"/>
              <a:t>Grassl</a:t>
            </a:r>
            <a:r>
              <a:rPr kumimoji="1" lang="en-US" altLang="ko-KR" sz="1100" dirty="0"/>
              <a:t> et al. “Applying Grover’s Algorithm to AES: Quantum Resource Estimates”, PQCrypto 2016.</a:t>
            </a:r>
          </a:p>
          <a:p>
            <a:r>
              <a:rPr kumimoji="1" lang="en-US" altLang="ko-Kore-KR" sz="1100" dirty="0"/>
              <a:t>LPS [43]: </a:t>
            </a:r>
            <a:r>
              <a:rPr kumimoji="1" lang="en-US" altLang="ko-Kore-KR" sz="1100" dirty="0" err="1"/>
              <a:t>Langenberg</a:t>
            </a:r>
            <a:r>
              <a:rPr kumimoji="1" lang="en-US" altLang="ko-Kore-KR" sz="1100" dirty="0"/>
              <a:t> et al. “Reducing the Cost of Implementing the Advanced Encryption Standard as a Quantum Circuit”, IEEE Transactions on Quantum Engineering, 2020.</a:t>
            </a:r>
          </a:p>
          <a:p>
            <a:r>
              <a:rPr kumimoji="1" lang="en-US" altLang="ko-Kore-KR" sz="1100" dirty="0"/>
              <a:t>ZWSLW [59]: Zou et al. “Quantum Circuit Implementations of AES with Fewer Qubits”, ASIACRYPT 2020.</a:t>
            </a:r>
          </a:p>
          <a:p>
            <a:r>
              <a:rPr kumimoji="1" lang="en-US" altLang="ko-Kore-KR" sz="1100" dirty="0"/>
              <a:t>HS [33]: Huang and Sun, “Synthesizing Quantum Circuits of AES with Lower T-depth and Less Qubits”, </a:t>
            </a:r>
            <a:r>
              <a:rPr kumimoji="1" lang="en-US" altLang="ko-Kore-KR" sz="1100" dirty="0" err="1"/>
              <a:t>ePrint</a:t>
            </a:r>
            <a:r>
              <a:rPr kumimoji="1" lang="en-US" altLang="ko-Kore-KR" sz="1100" dirty="0"/>
              <a:t> Archive, 2022</a:t>
            </a:r>
          </a:p>
          <a:p>
            <a:r>
              <a:rPr kumimoji="1" lang="en-US" altLang="ko-Kore-KR" sz="1100" dirty="0"/>
              <a:t>JNRV[38]: </a:t>
            </a:r>
            <a:r>
              <a:rPr kumimoji="1" lang="en-US" altLang="ko-Kore-KR" sz="1100" dirty="0" err="1"/>
              <a:t>Jaques</a:t>
            </a:r>
            <a:r>
              <a:rPr kumimoji="1" lang="en-US" altLang="ko-Kore-KR" sz="1100" dirty="0"/>
              <a:t> et al. “Implementing Grover Oracles for Quantum Key Search on AES and </a:t>
            </a:r>
            <a:r>
              <a:rPr kumimoji="1" lang="en-US" altLang="ko-Kore-KR" sz="1100" dirty="0" err="1"/>
              <a:t>LowMC</a:t>
            </a:r>
            <a:r>
              <a:rPr kumimoji="1" lang="en-US" altLang="ko-Kore-KR" sz="1100" dirty="0"/>
              <a:t>”, EUROCRYPT 2020.</a:t>
            </a:r>
          </a:p>
          <a:p>
            <a:endParaRPr kumimoji="1" lang="ko-Kore-KR" altLang="en-US" sz="1100" dirty="0"/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E4C81A35-DBCE-6928-F637-EA495B61675B}"/>
              </a:ext>
            </a:extLst>
          </p:cNvPr>
          <p:cNvCxnSpPr>
            <a:cxnSpLocks/>
          </p:cNvCxnSpPr>
          <p:nvPr/>
        </p:nvCxnSpPr>
        <p:spPr>
          <a:xfrm flipV="1">
            <a:off x="1132366" y="2898183"/>
            <a:ext cx="1170322" cy="417394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7F56236-E28F-64BF-8BC8-67E8BAD3EC01}"/>
              </a:ext>
            </a:extLst>
          </p:cNvPr>
          <p:cNvSpPr txBox="1"/>
          <p:nvPr/>
        </p:nvSpPr>
        <p:spPr>
          <a:xfrm>
            <a:off x="-79060" y="3113986"/>
            <a:ext cx="33792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400" b="1" dirty="0"/>
              <a:t> </a:t>
            </a:r>
            <a:endParaRPr kumimoji="1" lang="en-US" altLang="ko-KR" sz="1400" b="1" dirty="0"/>
          </a:p>
          <a:p>
            <a:r>
              <a:rPr kumimoji="1" lang="ko-KR" altLang="en-US" sz="1400" b="1" dirty="0"/>
              <a:t>재추정한 </a:t>
            </a:r>
            <a:r>
              <a:rPr kumimoji="1" lang="en-US" altLang="ko-Kore-KR" sz="1400" b="1" dirty="0" err="1"/>
              <a:t>Eurocrypt</a:t>
            </a:r>
            <a:r>
              <a:rPr kumimoji="1" lang="en-US" altLang="ko-Kore-KR" sz="1400" b="1" dirty="0"/>
              <a:t> </a:t>
            </a:r>
          </a:p>
          <a:p>
            <a:r>
              <a:rPr kumimoji="1" lang="ko-KR" altLang="en-US" sz="1400" b="1" dirty="0"/>
              <a:t>   </a:t>
            </a:r>
            <a:r>
              <a:rPr kumimoji="1" lang="en-US" altLang="ko-KR" sz="1400" b="1" dirty="0"/>
              <a:t>AES </a:t>
            </a:r>
            <a:r>
              <a:rPr kumimoji="1" lang="ko-Kore-KR" altLang="en-US" sz="1400" b="1" dirty="0"/>
              <a:t>구현</a:t>
            </a:r>
            <a:r>
              <a:rPr kumimoji="1" lang="ko-KR" altLang="en-US" sz="1400" b="1" dirty="0"/>
              <a:t> 비용</a:t>
            </a:r>
            <a:endParaRPr kumimoji="1" lang="ko-Kore-KR" altLang="en-US" sz="1400" b="1" dirty="0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BE5B912D-EA34-98AC-AB43-56F1626CA3D8}"/>
              </a:ext>
            </a:extLst>
          </p:cNvPr>
          <p:cNvCxnSpPr>
            <a:cxnSpLocks/>
          </p:cNvCxnSpPr>
          <p:nvPr/>
        </p:nvCxnSpPr>
        <p:spPr>
          <a:xfrm flipV="1">
            <a:off x="1162084" y="2492855"/>
            <a:ext cx="1177940" cy="405328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A1052EC-FAFF-FB8B-A5E5-511B64BED2C0}"/>
              </a:ext>
            </a:extLst>
          </p:cNvPr>
          <p:cNvSpPr txBox="1"/>
          <p:nvPr/>
        </p:nvSpPr>
        <p:spPr>
          <a:xfrm>
            <a:off x="-37803" y="2814019"/>
            <a:ext cx="12811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b="1" dirty="0" err="1"/>
              <a:t>Asiacrypt</a:t>
            </a:r>
            <a:r>
              <a:rPr kumimoji="1" lang="en-US" altLang="ko-Kore-KR" sz="1400" b="1" dirty="0"/>
              <a:t> </a:t>
            </a:r>
            <a:r>
              <a:rPr kumimoji="1" lang="ko-Kore-KR" altLang="en-US" sz="1400" b="1" dirty="0"/>
              <a:t>개선</a:t>
            </a:r>
            <a:endParaRPr kumimoji="1" lang="en-US" altLang="ko-Kore-KR" sz="1400" b="1" dirty="0"/>
          </a:p>
          <a:p>
            <a:r>
              <a:rPr kumimoji="1" lang="en-US" altLang="ko-Kore-KR" sz="1400" b="1" dirty="0"/>
              <a:t>   (22.05.23)</a:t>
            </a:r>
            <a:endParaRPr kumimoji="1" lang="ko-Kore-KR" altLang="en-US" sz="1400" b="1" dirty="0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EC962DB3-98D6-DF9D-0FD3-4773FFEFA26E}"/>
              </a:ext>
            </a:extLst>
          </p:cNvPr>
          <p:cNvCxnSpPr>
            <a:cxnSpLocks/>
          </p:cNvCxnSpPr>
          <p:nvPr/>
        </p:nvCxnSpPr>
        <p:spPr>
          <a:xfrm flipV="1">
            <a:off x="1094084" y="2149093"/>
            <a:ext cx="1275658" cy="442801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60F8A63-34FF-25CB-3BEA-EA2C487DBA67}"/>
              </a:ext>
            </a:extLst>
          </p:cNvPr>
          <p:cNvSpPr txBox="1"/>
          <p:nvPr/>
        </p:nvSpPr>
        <p:spPr>
          <a:xfrm>
            <a:off x="47580" y="2477979"/>
            <a:ext cx="11160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b="1" dirty="0"/>
              <a:t>Asiacrypt’20</a:t>
            </a:r>
            <a:endParaRPr kumimoji="1" lang="ko-Kore-KR" altLang="en-US" sz="1400" b="1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E44C5F8-AC70-4858-BBC4-FAECEC1A41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8852B28-D290-2A4B-A90A-47EAEF72A8E4}" type="slidenum">
              <a:rPr kumimoji="1" lang="ko-Kore-KR" altLang="en-US" smtClean="0"/>
              <a:t>48</a:t>
            </a:fld>
            <a:endParaRPr kumimoji="1" lang="ko-Kore-KR" altLang="en-US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63"/>
          <p:cNvSpPr txBox="1"/>
          <p:nvPr/>
        </p:nvSpPr>
        <p:spPr>
          <a:xfrm>
            <a:off x="232375" y="1180725"/>
            <a:ext cx="11727300" cy="4924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 pitchFamily="34" charset="0"/>
              <a:buChar char="•"/>
            </a:pPr>
            <a:r>
              <a:rPr lang="ko" sz="2200" b="1" dirty="0">
                <a:solidFill>
                  <a:schemeClr val="dk1"/>
                </a:solidFill>
              </a:rPr>
              <a:t>물론 큐비트 수는 여전히 중요하지만, Depth 최적화를 고려한 양자 구현이 중요</a:t>
            </a:r>
            <a:endParaRPr sz="2200" b="1" dirty="0">
              <a:solidFill>
                <a:schemeClr val="dk1"/>
              </a:solidFill>
            </a:endParaRPr>
          </a:p>
          <a:p>
            <a:pPr marL="2286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 dirty="0">
              <a:solidFill>
                <a:schemeClr val="dk1"/>
              </a:solidFill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 pitchFamily="34" charset="0"/>
              <a:buChar char="•"/>
            </a:pPr>
            <a:r>
              <a:rPr lang="ko" sz="2200" b="1" dirty="0">
                <a:solidFill>
                  <a:schemeClr val="dk1"/>
                </a:solidFill>
              </a:rPr>
              <a:t>NIST 양자 후 보안 요구사항 문서</a:t>
            </a:r>
            <a:r>
              <a:rPr lang="ko" sz="2200" dirty="0">
                <a:solidFill>
                  <a:schemeClr val="dk1"/>
                </a:solidFill>
              </a:rPr>
              <a:t>에서는</a:t>
            </a:r>
            <a:r>
              <a:rPr lang="ko" sz="2200" b="1" dirty="0">
                <a:solidFill>
                  <a:schemeClr val="dk1"/>
                </a:solidFill>
              </a:rPr>
              <a:t> AES를 공격하기 위한 양자 비용</a:t>
            </a:r>
            <a:r>
              <a:rPr lang="ko" sz="2200" dirty="0">
                <a:solidFill>
                  <a:schemeClr val="dk1"/>
                </a:solidFill>
              </a:rPr>
              <a:t>을 </a:t>
            </a:r>
            <a:r>
              <a:rPr lang="ko" sz="2200" b="1" dirty="0">
                <a:solidFill>
                  <a:schemeClr val="dk1"/>
                </a:solidFill>
              </a:rPr>
              <a:t>양자 후 보안 레벨 평가의 기준으로 활용</a:t>
            </a:r>
            <a:r>
              <a:rPr lang="ko" sz="2200" dirty="0">
                <a:solidFill>
                  <a:schemeClr val="dk1"/>
                </a:solidFill>
              </a:rPr>
              <a:t>하고 있음</a:t>
            </a:r>
            <a:endParaRPr sz="2200" dirty="0">
              <a:solidFill>
                <a:schemeClr val="dk1"/>
              </a:solidFill>
            </a:endParaRPr>
          </a:p>
          <a:p>
            <a:pPr marL="2286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</a:endParaRPr>
          </a:p>
          <a:p>
            <a:pPr marL="685800" lvl="1" indent="-2667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ko" sz="2200" b="1" dirty="0">
                <a:solidFill>
                  <a:schemeClr val="dk1"/>
                </a:solidFill>
              </a:rPr>
              <a:t>Grass et al.의 16년도에 추정한 AES 양자 공격 비용이 메트릭으로</a:t>
            </a:r>
            <a:r>
              <a:rPr lang="ko" sz="2200" dirty="0">
                <a:solidFill>
                  <a:schemeClr val="dk1"/>
                </a:solidFill>
              </a:rPr>
              <a:t> 사용되고 있음</a:t>
            </a:r>
            <a:endParaRPr sz="2200" dirty="0">
              <a:solidFill>
                <a:schemeClr val="dk1"/>
              </a:solidFill>
            </a:endParaRPr>
          </a:p>
          <a:p>
            <a:pPr marL="1143000" lvl="2" indent="-2667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ko" sz="2200" dirty="0">
                <a:solidFill>
                  <a:schemeClr val="dk1"/>
                </a:solidFill>
              </a:rPr>
              <a:t>해당 연구에서 추정한 공격 비용은 </a:t>
            </a:r>
            <a:r>
              <a:rPr lang="ko" sz="2200" b="1" dirty="0">
                <a:solidFill>
                  <a:srgbClr val="FF0000"/>
                </a:solidFill>
              </a:rPr>
              <a:t>현시점에서 보면 너무 높음</a:t>
            </a:r>
            <a:endParaRPr sz="2200" b="1" dirty="0">
              <a:solidFill>
                <a:srgbClr val="FF0000"/>
              </a:solidFill>
            </a:endParaRPr>
          </a:p>
          <a:p>
            <a:pPr marL="6858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 b="1" dirty="0">
              <a:solidFill>
                <a:schemeClr val="dk1"/>
              </a:solidFill>
            </a:endParaRPr>
          </a:p>
          <a:p>
            <a:pPr marL="685800" lvl="1" indent="-2667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ko" sz="2200" b="1" dirty="0">
                <a:solidFill>
                  <a:srgbClr val="2E75B5"/>
                </a:solidFill>
              </a:rPr>
              <a:t>NIST는</a:t>
            </a:r>
            <a:r>
              <a:rPr lang="ko" sz="2200" dirty="0">
                <a:solidFill>
                  <a:schemeClr val="dk1"/>
                </a:solidFill>
              </a:rPr>
              <a:t> 해당 기준(비용)은 </a:t>
            </a:r>
            <a:r>
              <a:rPr lang="ko" sz="2200" b="1" dirty="0">
                <a:solidFill>
                  <a:schemeClr val="dk1"/>
                </a:solidFill>
              </a:rPr>
              <a:t>보수적으로 추정된 것</a:t>
            </a:r>
            <a:r>
              <a:rPr lang="ko" sz="2200" dirty="0">
                <a:solidFill>
                  <a:schemeClr val="dk1"/>
                </a:solidFill>
              </a:rPr>
              <a:t>이며 추후, </a:t>
            </a:r>
            <a:r>
              <a:rPr lang="ko" sz="2200" b="1" dirty="0">
                <a:solidFill>
                  <a:schemeClr val="dk1"/>
                </a:solidFill>
              </a:rPr>
              <a:t>공격 비용을 크게 감소시키는 결과가 발표된다면</a:t>
            </a:r>
            <a:r>
              <a:rPr lang="ko" sz="2200" dirty="0">
                <a:solidFill>
                  <a:schemeClr val="dk1"/>
                </a:solidFill>
              </a:rPr>
              <a:t> 이는 </a:t>
            </a:r>
            <a:r>
              <a:rPr lang="ko" sz="2200" b="1" dirty="0">
                <a:solidFill>
                  <a:schemeClr val="dk1"/>
                </a:solidFill>
              </a:rPr>
              <a:t>더욱 보수적으로 평가되어야 한다</a:t>
            </a:r>
            <a:r>
              <a:rPr lang="ko" sz="2200" dirty="0">
                <a:solidFill>
                  <a:schemeClr val="dk1"/>
                </a:solidFill>
              </a:rPr>
              <a:t> 언급 </a:t>
            </a:r>
            <a:r>
              <a:rPr lang="ko" sz="2200" b="1" dirty="0">
                <a:solidFill>
                  <a:schemeClr val="dk1"/>
                </a:solidFill>
              </a:rPr>
              <a:t>(2016년도 문서)</a:t>
            </a:r>
            <a:endParaRPr sz="2200" b="1" dirty="0">
              <a:solidFill>
                <a:schemeClr val="dk1"/>
              </a:solidFill>
            </a:endParaRPr>
          </a:p>
          <a:p>
            <a:pPr marL="6858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 dirty="0">
              <a:solidFill>
                <a:schemeClr val="dk1"/>
              </a:solidFill>
            </a:endParaRPr>
          </a:p>
          <a:p>
            <a:pPr marL="685800" lvl="1" indent="-2667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ko" sz="2200" b="1" dirty="0">
                <a:solidFill>
                  <a:srgbClr val="2E75B5"/>
                </a:solidFill>
              </a:rPr>
              <a:t>NIST는</a:t>
            </a:r>
            <a:r>
              <a:rPr lang="ko" sz="2200" dirty="0">
                <a:solidFill>
                  <a:schemeClr val="dk1"/>
                </a:solidFill>
              </a:rPr>
              <a:t> 양자 공격의 복잡도를 평가하는데 있어 </a:t>
            </a:r>
            <a:r>
              <a:rPr lang="ko" sz="2200" b="1" dirty="0">
                <a:solidFill>
                  <a:srgbClr val="FF0000"/>
                </a:solidFill>
              </a:rPr>
              <a:t>Grover 알고리즘의 회로 반복으로 인한</a:t>
            </a:r>
            <a:r>
              <a:rPr lang="ko" sz="2200" dirty="0">
                <a:solidFill>
                  <a:schemeClr val="dk1"/>
                </a:solidFill>
              </a:rPr>
              <a:t> </a:t>
            </a:r>
            <a:endParaRPr lang="en-US" altLang="ko" sz="2200" dirty="0">
              <a:solidFill>
                <a:schemeClr val="dk1"/>
              </a:solidFill>
            </a:endParaRPr>
          </a:p>
          <a:p>
            <a:pPr marL="419100" lvl="1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</a:pPr>
            <a:r>
              <a:rPr lang="en-US" altLang="ko" sz="2200" b="1" dirty="0">
                <a:solidFill>
                  <a:schemeClr val="dk1"/>
                </a:solidFill>
              </a:rPr>
              <a:t>   </a:t>
            </a:r>
            <a:r>
              <a:rPr lang="ko" sz="2200" b="1" dirty="0">
                <a:solidFill>
                  <a:srgbClr val="FF0000"/>
                </a:solidFill>
              </a:rPr>
              <a:t>극심한 Depth를 고려</a:t>
            </a:r>
            <a:r>
              <a:rPr lang="ko" sz="2200" dirty="0">
                <a:solidFill>
                  <a:schemeClr val="dk1"/>
                </a:solidFill>
              </a:rPr>
              <a:t>하고 있음</a:t>
            </a:r>
            <a:r>
              <a:rPr lang="ko" sz="2200" b="1" dirty="0">
                <a:solidFill>
                  <a:srgbClr val="FF0000"/>
                </a:solidFill>
              </a:rPr>
              <a:t> (큐비트는 고려 X)</a:t>
            </a:r>
            <a:endParaRPr sz="2200" b="1" dirty="0">
              <a:solidFill>
                <a:srgbClr val="FF0000"/>
              </a:solidFill>
            </a:endParaRPr>
          </a:p>
          <a:p>
            <a:pPr marL="1143000" lvl="2" indent="-2667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ko" sz="2200" b="1" dirty="0">
                <a:solidFill>
                  <a:schemeClr val="dk1"/>
                </a:solidFill>
              </a:rPr>
              <a:t>공격 비용</a:t>
            </a:r>
            <a:r>
              <a:rPr lang="ko" sz="2200" dirty="0">
                <a:solidFill>
                  <a:schemeClr val="dk1"/>
                </a:solidFill>
              </a:rPr>
              <a:t> </a:t>
            </a:r>
            <a:r>
              <a:rPr lang="ko" sz="2200" b="1" dirty="0">
                <a:solidFill>
                  <a:schemeClr val="dk1"/>
                </a:solidFill>
              </a:rPr>
              <a:t> = (양자 게이트 수 X Depth)</a:t>
            </a:r>
            <a:endParaRPr sz="2200" b="1" dirty="0">
              <a:solidFill>
                <a:schemeClr val="dk1"/>
              </a:solidFill>
            </a:endParaRPr>
          </a:p>
        </p:txBody>
      </p:sp>
      <p:sp>
        <p:nvSpPr>
          <p:cNvPr id="625" name="Google Shape;625;p63"/>
          <p:cNvSpPr txBox="1">
            <a:spLocks noGrp="1"/>
          </p:cNvSpPr>
          <p:nvPr>
            <p:ph type="title"/>
          </p:nvPr>
        </p:nvSpPr>
        <p:spPr>
          <a:xfrm>
            <a:off x="411920" y="207747"/>
            <a:ext cx="11368200" cy="7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ko"/>
              <a:t>Improved AES Quantum Circuit (Ours)</a:t>
            </a:r>
            <a:endParaRPr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B6F3D72-7A47-47C6-A0FD-14DF588C59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8852B28-D290-2A4B-A90A-47EAEF72A8E4}" type="slidenum">
              <a:rPr kumimoji="1" lang="ko-Kore-KR" altLang="en-US" smtClean="0"/>
              <a:t>49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61126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8"/>
          <p:cNvSpPr/>
          <p:nvPr/>
        </p:nvSpPr>
        <p:spPr>
          <a:xfrm>
            <a:off x="0" y="6229217"/>
            <a:ext cx="12192000" cy="5679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888888">
                <a:alpha val="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28"/>
          <p:cNvSpPr txBox="1">
            <a:spLocks noGrp="1"/>
          </p:cNvSpPr>
          <p:nvPr>
            <p:ph type="title"/>
          </p:nvPr>
        </p:nvSpPr>
        <p:spPr>
          <a:xfrm>
            <a:off x="411920" y="207747"/>
            <a:ext cx="11368200" cy="7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ko"/>
              <a:t>Code 기반 PQC 양자 구현</a:t>
            </a:r>
            <a:endParaRPr/>
          </a:p>
        </p:txBody>
      </p:sp>
      <p:sp>
        <p:nvSpPr>
          <p:cNvPr id="169" name="Google Shape;169;p28"/>
          <p:cNvSpPr txBox="1"/>
          <p:nvPr/>
        </p:nvSpPr>
        <p:spPr>
          <a:xfrm>
            <a:off x="166910" y="1077986"/>
            <a:ext cx="11733600" cy="5780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ko" sz="2800" b="1" dirty="0">
                <a:solidFill>
                  <a:schemeClr val="dk1"/>
                </a:solidFill>
              </a:rPr>
              <a:t> 구현 타겟 (Classic McEliece 기준)</a:t>
            </a:r>
            <a:endParaRPr sz="2400" b="1" dirty="0"/>
          </a:p>
          <a:p>
            <a:pPr marL="685800" lvl="1" indent="-2667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ko" sz="2400" b="1" dirty="0"/>
              <a:t>Key pair의 핵심 연산</a:t>
            </a:r>
            <a:endParaRPr sz="2400" b="1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dirty="0"/>
              <a:t>	→ </a:t>
            </a:r>
            <a:r>
              <a:rPr lang="ko" sz="2200" dirty="0"/>
              <a:t> </a:t>
            </a:r>
            <a:r>
              <a:rPr lang="ko" sz="2200" b="1" dirty="0"/>
              <a:t>Binary Field 산술 </a:t>
            </a:r>
            <a:r>
              <a:rPr lang="ko-KR" altLang="en-US" sz="2200" b="1" dirty="0"/>
              <a:t>연산</a:t>
            </a:r>
            <a:r>
              <a:rPr lang="ko" sz="2200" dirty="0"/>
              <a:t>: 곱셈 및 역치 연산</a:t>
            </a:r>
            <a:r>
              <a:rPr lang="ko" sz="2200" b="1" dirty="0"/>
              <a:t> </a:t>
            </a:r>
            <a:r>
              <a:rPr lang="ko" sz="2200" dirty="0"/>
              <a:t>(Itoh-Tsuji)</a:t>
            </a:r>
            <a:endParaRPr lang="en-US" altLang="ko" sz="22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2200" dirty="0"/>
              <a:t>	</a:t>
            </a:r>
            <a:r>
              <a:rPr lang="ko-KR" altLang="en-US" sz="2200" dirty="0"/>
              <a:t>양자 </a:t>
            </a:r>
            <a:r>
              <a:rPr lang="ko" altLang="en-US" sz="2200" dirty="0"/>
              <a:t>제곱</a:t>
            </a:r>
            <a:r>
              <a:rPr lang="en-US" altLang="ko" sz="2200" dirty="0"/>
              <a:t>(Squaring)</a:t>
            </a:r>
            <a:r>
              <a:rPr lang="ko-KR" altLang="en-US" sz="2200" dirty="0"/>
              <a:t> 연산은 간단하여 최적화 여지가 적음</a:t>
            </a:r>
            <a:endParaRPr lang="ko-KR" altLang="en-US" sz="2200" b="1" dirty="0"/>
          </a:p>
          <a:p>
            <a:pPr lvl="0">
              <a:lnSpc>
                <a:spcPct val="90000"/>
              </a:lnSpc>
            </a:pPr>
            <a:r>
              <a:rPr lang="ko-KR" altLang="en-US" sz="2200" dirty="0">
                <a:sym typeface="Wingdings" pitchFamily="2" charset="2"/>
              </a:rPr>
              <a:t>	</a:t>
            </a:r>
            <a:r>
              <a:rPr lang="ko-KR" altLang="en-US" sz="2000" dirty="0"/>
              <a:t> </a:t>
            </a:r>
            <a:r>
              <a:rPr lang="en-US" altLang="ko-KR" sz="2000" dirty="0"/>
              <a:t>  </a:t>
            </a:r>
            <a:r>
              <a:rPr lang="ko" altLang="ko-Kore-KR" sz="2000" dirty="0"/>
              <a:t>→ </a:t>
            </a:r>
            <a:r>
              <a:rPr lang="ko-KR" altLang="en-US" sz="2200" b="1" dirty="0">
                <a:solidFill>
                  <a:srgbClr val="2E75B5"/>
                </a:solidFill>
              </a:rPr>
              <a:t>양자 </a:t>
            </a:r>
            <a:r>
              <a:rPr lang="ko-KR" altLang="en-US" sz="2200" b="1" dirty="0" err="1">
                <a:solidFill>
                  <a:srgbClr val="2E75B5"/>
                </a:solidFill>
              </a:rPr>
              <a:t>곱셈기</a:t>
            </a:r>
            <a:r>
              <a:rPr lang="ko-KR" altLang="en-US" sz="2200" b="1" dirty="0">
                <a:solidFill>
                  <a:srgbClr val="2E75B5"/>
                </a:solidFill>
              </a:rPr>
              <a:t> </a:t>
            </a:r>
            <a:r>
              <a:rPr lang="en-US" altLang="ko-KR" sz="2200" b="1" dirty="0">
                <a:solidFill>
                  <a:srgbClr val="2E75B5"/>
                </a:solidFill>
              </a:rPr>
              <a:t>(</a:t>
            </a:r>
            <a:r>
              <a:rPr lang="ko-KR" altLang="en-US" sz="2200" b="1" dirty="0">
                <a:solidFill>
                  <a:srgbClr val="2E75B5"/>
                </a:solidFill>
              </a:rPr>
              <a:t>최적화 타겟</a:t>
            </a:r>
            <a:r>
              <a:rPr lang="en-US" altLang="ko-KR" sz="2200" b="1" dirty="0">
                <a:solidFill>
                  <a:srgbClr val="2E75B5"/>
                </a:solidFill>
              </a:rPr>
              <a:t>)</a:t>
            </a:r>
            <a:endParaRPr lang="ko-KR" altLang="en-US" sz="2200" b="1" dirty="0"/>
          </a:p>
          <a:p>
            <a:pPr marL="6858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 dirty="0"/>
          </a:p>
          <a:p>
            <a:pPr marL="685800" lvl="1" indent="-2667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ko" sz="2400" b="1" dirty="0"/>
              <a:t>Encryption (Encoding)의 핵심 연산</a:t>
            </a:r>
            <a:endParaRPr sz="2400" b="1" dirty="0"/>
          </a:p>
          <a:p>
            <a:pPr marL="0" lvl="0" indent="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2400" dirty="0"/>
              <a:t>	</a:t>
            </a:r>
            <a:r>
              <a:rPr lang="ko" sz="2400" dirty="0"/>
              <a:t>→  </a:t>
            </a:r>
            <a:r>
              <a:rPr lang="ko" sz="2200" b="1" dirty="0"/>
              <a:t>행렬 벡터 곱: </a:t>
            </a:r>
            <a:r>
              <a:rPr lang="ko" sz="2200" b="1" dirty="0">
                <a:solidFill>
                  <a:srgbClr val="2E75B5"/>
                </a:solidFill>
              </a:rPr>
              <a:t>Toffoli 게이트</a:t>
            </a:r>
            <a:r>
              <a:rPr lang="ko-KR" altLang="en-US" sz="2200" b="1" dirty="0" err="1">
                <a:solidFill>
                  <a:srgbClr val="2E75B5"/>
                </a:solidFill>
              </a:rPr>
              <a:t>를</a:t>
            </a:r>
            <a:r>
              <a:rPr lang="en-US" altLang="ko" sz="2200" b="1" dirty="0">
                <a:solidFill>
                  <a:srgbClr val="2E75B5"/>
                </a:solidFill>
              </a:rPr>
              <a:t> </a:t>
            </a:r>
            <a:r>
              <a:rPr lang="ko-KR" altLang="en-US" sz="2200" b="1" dirty="0">
                <a:solidFill>
                  <a:srgbClr val="2E75B5"/>
                </a:solidFill>
              </a:rPr>
              <a:t>통해</a:t>
            </a:r>
            <a:r>
              <a:rPr lang="ko" sz="2200" b="1" dirty="0">
                <a:solidFill>
                  <a:srgbClr val="2E75B5"/>
                </a:solidFill>
              </a:rPr>
              <a:t> 구현</a:t>
            </a:r>
            <a:r>
              <a:rPr lang="ko-KR" altLang="en-US" sz="2200" b="1" dirty="0">
                <a:solidFill>
                  <a:srgbClr val="2E75B5"/>
                </a:solidFill>
              </a:rPr>
              <a:t>가능</a:t>
            </a:r>
            <a:endParaRPr sz="2200" b="1" dirty="0">
              <a:solidFill>
                <a:srgbClr val="2E75B5"/>
              </a:solidFill>
            </a:endParaRPr>
          </a:p>
          <a:p>
            <a:pPr marL="6858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 dirty="0"/>
          </a:p>
          <a:p>
            <a:pPr marL="685800" lvl="1" indent="-2667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ko" sz="2400" b="1" dirty="0"/>
              <a:t>Decryption (Decoding)의 핵심 연산</a:t>
            </a:r>
            <a:endParaRPr sz="2400" b="1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200" dirty="0"/>
              <a:t>	→ </a:t>
            </a:r>
            <a:r>
              <a:rPr lang="ko" sz="2200" b="1" dirty="0"/>
              <a:t>신드롬 디코딩 알고리즘(Berlekamp–Massey)</a:t>
            </a:r>
            <a:r>
              <a:rPr lang="ko" sz="2200" dirty="0"/>
              <a:t>: </a:t>
            </a:r>
            <a:r>
              <a:rPr lang="ko" sz="2200" b="1" dirty="0">
                <a:solidFill>
                  <a:srgbClr val="2E75B5"/>
                </a:solidFill>
              </a:rPr>
              <a:t>양자로 구현 필요성 </a:t>
            </a:r>
            <a:r>
              <a:rPr lang="ko-KR" altLang="en-US" sz="2200" b="1" dirty="0">
                <a:solidFill>
                  <a:srgbClr val="2E75B5"/>
                </a:solidFill>
              </a:rPr>
              <a:t>검토</a:t>
            </a:r>
            <a:r>
              <a:rPr lang="ko" sz="2200" b="1" dirty="0">
                <a:solidFill>
                  <a:srgbClr val="2E75B5"/>
                </a:solidFill>
              </a:rPr>
              <a:t> </a:t>
            </a:r>
            <a:endParaRPr sz="2200" b="1" dirty="0">
              <a:solidFill>
                <a:srgbClr val="2E75B5"/>
              </a:solidFill>
            </a:endParaRPr>
          </a:p>
          <a:p>
            <a:pPr marL="457200" lvl="0" indent="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200" dirty="0"/>
              <a:t>(양자 컴퓨터를 사용한 복호화</a:t>
            </a:r>
            <a:r>
              <a:rPr lang="en-US" altLang="ko" sz="2200" dirty="0"/>
              <a:t> </a:t>
            </a:r>
            <a:r>
              <a:rPr lang="en-US" altLang="ko" sz="2200" dirty="0">
                <a:sym typeface="Wingdings" panose="05000000000000000000" pitchFamily="2" charset="2"/>
              </a:rPr>
              <a:t></a:t>
            </a:r>
            <a:r>
              <a:rPr lang="ko" sz="2200" dirty="0"/>
              <a:t> 양자 brute-force</a:t>
            </a:r>
            <a:r>
              <a:rPr lang="ko-KR" altLang="en-US" sz="2200" dirty="0"/>
              <a:t>와</a:t>
            </a:r>
            <a:r>
              <a:rPr lang="ko" sz="2200" dirty="0"/>
              <a:t> 양자 ISD에서</a:t>
            </a:r>
            <a:r>
              <a:rPr lang="en-US" altLang="ko" sz="2200" dirty="0"/>
              <a:t> </a:t>
            </a:r>
            <a:r>
              <a:rPr lang="ko-KR" altLang="en-US" sz="2200" dirty="0"/>
              <a:t>사용되지 않음</a:t>
            </a:r>
            <a:r>
              <a:rPr lang="ko" sz="2200" dirty="0"/>
              <a:t>)</a:t>
            </a:r>
            <a:endParaRPr sz="2200" dirty="0"/>
          </a:p>
          <a:p>
            <a:pPr marL="6858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 dirty="0"/>
          </a:p>
          <a:p>
            <a:pPr marL="685800" lvl="1" indent="-2667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ko" sz="2400" b="1" dirty="0"/>
              <a:t>Encapsulation, Decapsulation의 핵심 연산</a:t>
            </a:r>
            <a:endParaRPr sz="2400" b="1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 dirty="0"/>
              <a:t>	→ </a:t>
            </a:r>
            <a:r>
              <a:rPr lang="ko" sz="2400" b="1" dirty="0">
                <a:solidFill>
                  <a:schemeClr val="dk1"/>
                </a:solidFill>
              </a:rPr>
              <a:t>해시 함수 </a:t>
            </a:r>
            <a:r>
              <a:rPr lang="ko" sz="2400" b="1" dirty="0">
                <a:solidFill>
                  <a:srgbClr val="2E75B5"/>
                </a:solidFill>
              </a:rPr>
              <a:t>SHAKE256</a:t>
            </a:r>
            <a:endParaRPr sz="2400" b="1" dirty="0">
              <a:solidFill>
                <a:srgbClr val="2E75B5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solidFill>
                <a:srgbClr val="2E75B5"/>
              </a:solidFill>
            </a:endParaRPr>
          </a:p>
          <a:p>
            <a:pPr marL="1371600" lvl="0" indent="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 dirty="0">
                <a:solidFill>
                  <a:schemeClr val="dk1"/>
                </a:solidFill>
              </a:rPr>
              <a:t>코드기반 암호의 안전성 분석에는, </a:t>
            </a:r>
            <a:r>
              <a:rPr lang="ko" sz="2400" b="1" dirty="0">
                <a:solidFill>
                  <a:srgbClr val="FF0000"/>
                </a:solidFill>
              </a:rPr>
              <a:t>ISD 알고리즘</a:t>
            </a:r>
            <a:r>
              <a:rPr lang="ko" sz="2400" b="1" dirty="0">
                <a:solidFill>
                  <a:schemeClr val="dk1"/>
                </a:solidFill>
              </a:rPr>
              <a:t> 구현이 </a:t>
            </a:r>
            <a:r>
              <a:rPr lang="ko-KR" altLang="en-US" sz="2400" b="1" dirty="0">
                <a:solidFill>
                  <a:schemeClr val="dk1"/>
                </a:solidFill>
              </a:rPr>
              <a:t>활용됨</a:t>
            </a:r>
            <a:endParaRPr sz="2400" b="1" dirty="0">
              <a:solidFill>
                <a:schemeClr val="dk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BC2F756-89BF-B1B6-2E04-EA9DE7E7DA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8399" y="1197702"/>
            <a:ext cx="2187416" cy="1805925"/>
          </a:xfrm>
          <a:prstGeom prst="rect">
            <a:avLst/>
          </a:prstGeom>
          <a:ln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CA04CCD-227E-7446-B09A-78937CB3B927}"/>
                  </a:ext>
                </a:extLst>
              </p:cNvPr>
              <p:cNvSpPr txBox="1"/>
              <p:nvPr/>
            </p:nvSpPr>
            <p:spPr>
              <a:xfrm>
                <a:off x="8398955" y="3030596"/>
                <a:ext cx="3814570" cy="3767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R" dirty="0"/>
                  <a:t>&lt;</a:t>
                </a:r>
                <a:r>
                  <a:rPr kumimoji="1" lang="ko-KR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ore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sSup>
                          <m:sSupPr>
                            <m:ctrlPr>
                              <a:rPr kumimoji="1" lang="en-US" altLang="ko-Kore-KR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8</m:t>
                            </m:r>
                          </m:sup>
                        </m:sSup>
                      </m:sub>
                    </m:sSub>
                    <m:r>
                      <a:rPr kumimoji="1" lang="en-US" altLang="ko-Kore-KR" b="0" i="1" smtClean="0">
                        <a:latin typeface="Cambria Math" panose="02040503050406030204" pitchFamily="18" charset="0"/>
                      </a:rPr>
                      <m:t>/</m:t>
                    </m:r>
                    <m:d>
                      <m:dPr>
                        <m:ctrlPr>
                          <a:rPr kumimoji="1" lang="en-US" altLang="ko-Kore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sup>
                        </m:sSup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kumimoji="1" lang="en-US" altLang="ko-Kore-K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ko-Kore-K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</m:oMath>
                </a14:m>
                <a:r>
                  <a:rPr kumimoji="1" lang="ko-KR" altLang="en-US" dirty="0"/>
                  <a:t> </a:t>
                </a:r>
                <a:r>
                  <a:rPr kumimoji="1" lang="en-US" altLang="ko-KR" dirty="0"/>
                  <a:t>Squaring </a:t>
                </a:r>
                <a:r>
                  <a:rPr kumimoji="1" lang="ko-KR" altLang="en-US" dirty="0"/>
                  <a:t>회로 </a:t>
                </a:r>
                <a:r>
                  <a:rPr kumimoji="1" lang="en-US" altLang="ko-KR" dirty="0"/>
                  <a:t>&gt;</a:t>
                </a:r>
                <a:endParaRPr kumimoji="1" lang="ko-Kore-KR" alt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CA04CCD-227E-7446-B09A-78937CB3B9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8955" y="3030596"/>
                <a:ext cx="3814570" cy="376770"/>
              </a:xfrm>
              <a:prstGeom prst="rect">
                <a:avLst/>
              </a:prstGeom>
              <a:blipFill>
                <a:blip r:embed="rId4"/>
                <a:stretch>
                  <a:fillRect l="-1329" t="-9677" r="-332" b="-22581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3070DA6E-7469-430A-0CBA-8AD54338A377}"/>
              </a:ext>
            </a:extLst>
          </p:cNvPr>
          <p:cNvSpPr txBox="1"/>
          <p:nvPr/>
        </p:nvSpPr>
        <p:spPr>
          <a:xfrm>
            <a:off x="9017571" y="1045426"/>
            <a:ext cx="2840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 dirty="0"/>
              <a:t>*</a:t>
            </a:r>
            <a:endParaRPr kumimoji="1" lang="ko-Kore-KR" altLang="en-US" sz="2000" dirty="0"/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FC1D84BC-B2B4-21B5-C5F1-DD55E8053867}"/>
              </a:ext>
            </a:extLst>
          </p:cNvPr>
          <p:cNvCxnSpPr>
            <a:cxnSpLocks/>
          </p:cNvCxnSpPr>
          <p:nvPr/>
        </p:nvCxnSpPr>
        <p:spPr>
          <a:xfrm>
            <a:off x="8578311" y="2347992"/>
            <a:ext cx="470256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F3C49D7-5E59-4A92-A215-63C0985C69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8852B28-D290-2A4B-A90A-47EAEF72A8E4}" type="slidenum">
              <a:rPr kumimoji="1" lang="ko-Kore-KR" altLang="en-US" smtClean="0"/>
              <a:t>5</a:t>
            </a:fld>
            <a:endParaRPr kumimoji="1" lang="ko-Kore-KR" altLang="en-US"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618;p62">
            <a:extLst>
              <a:ext uri="{FF2B5EF4-FFF2-40B4-BE49-F238E27FC236}">
                <a16:creationId xmlns:a16="http://schemas.microsoft.com/office/drawing/2014/main" id="{7E439E3E-40D2-7158-C0D9-01A2A9DEFFF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1920" y="207747"/>
            <a:ext cx="11368200" cy="7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ko"/>
              <a:t>Improved AES Quantum Circuit (Ours)</a:t>
            </a:r>
            <a:endParaRPr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4441F9B-DD54-92FD-43B5-9894BC89DF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0665" y="3201850"/>
            <a:ext cx="7570273" cy="344840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38A8F23-9F41-AE88-EDC4-88F58FAFD883}"/>
              </a:ext>
            </a:extLst>
          </p:cNvPr>
          <p:cNvSpPr txBox="1"/>
          <p:nvPr/>
        </p:nvSpPr>
        <p:spPr>
          <a:xfrm>
            <a:off x="214032" y="1134856"/>
            <a:ext cx="11295849" cy="27699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sz="2200" b="1" dirty="0"/>
              <a:t>구현한 </a:t>
            </a:r>
            <a:r>
              <a:rPr kumimoji="1" lang="en-US" altLang="ko-KR" sz="2200" b="1" dirty="0"/>
              <a:t>AES </a:t>
            </a:r>
            <a:r>
              <a:rPr kumimoji="1" lang="ko-KR" altLang="en-US" sz="2200" b="1" dirty="0"/>
              <a:t>양자 회로를 기반으로</a:t>
            </a:r>
            <a:r>
              <a:rPr kumimoji="1" lang="en-US" altLang="ko-KR" sz="2200" b="1" dirty="0"/>
              <a:t> </a:t>
            </a:r>
            <a:r>
              <a:rPr kumimoji="1" lang="en-US" altLang="ko-KR" sz="2200" b="1" dirty="0">
                <a:solidFill>
                  <a:srgbClr val="FF0000"/>
                </a:solidFill>
              </a:rPr>
              <a:t>Grover </a:t>
            </a:r>
            <a:r>
              <a:rPr kumimoji="1" lang="ko-KR" altLang="en-US" sz="2200" b="1" dirty="0">
                <a:solidFill>
                  <a:srgbClr val="FF0000"/>
                </a:solidFill>
              </a:rPr>
              <a:t>공격 비용 추정</a:t>
            </a:r>
            <a:endParaRPr kumimoji="1" lang="en-US" altLang="ko-KR" sz="2200" b="1" dirty="0">
              <a:solidFill>
                <a:srgbClr val="FF000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ko-KR" altLang="en-US" sz="2000" b="1" dirty="0"/>
              <a:t>현재 </a:t>
            </a:r>
            <a:r>
              <a:rPr kumimoji="1" lang="en-US" altLang="ko-KR" sz="2000" b="1" dirty="0"/>
              <a:t>NIST</a:t>
            </a:r>
            <a:r>
              <a:rPr kumimoji="1" lang="ko-KR" altLang="en-US" sz="2000" b="1" dirty="0"/>
              <a:t>가 측정한 비용과 비교</a:t>
            </a:r>
            <a:r>
              <a:rPr kumimoji="1" lang="en-US" altLang="ko-KR" sz="2000" dirty="0"/>
              <a:t>,</a:t>
            </a:r>
            <a:r>
              <a:rPr kumimoji="1" lang="ko-KR" altLang="en-US" sz="2000" dirty="0"/>
              <a:t> </a:t>
            </a:r>
            <a:r>
              <a:rPr kumimoji="1" lang="ko-KR" altLang="en-US" sz="2000" b="1" dirty="0">
                <a:solidFill>
                  <a:schemeClr val="accent1"/>
                </a:solidFill>
              </a:rPr>
              <a:t>가장 낮은 공격 비용</a:t>
            </a:r>
            <a:r>
              <a:rPr kumimoji="1" lang="ko-KR" altLang="en-US" sz="2000" dirty="0"/>
              <a:t>을 제공</a:t>
            </a:r>
            <a:endParaRPr kumimoji="1" lang="en-US" altLang="ko-KR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" altLang="ko" sz="2000" b="1" dirty="0">
                <a:solidFill>
                  <a:schemeClr val="dk1"/>
                </a:solidFill>
              </a:rPr>
              <a:t>AES</a:t>
            </a:r>
            <a:r>
              <a:rPr lang="ko-KR" altLang="en-US" sz="2000" b="1" dirty="0">
                <a:solidFill>
                  <a:schemeClr val="dk1"/>
                </a:solidFill>
              </a:rPr>
              <a:t>에 대한 상대적인 공격 복잡도</a:t>
            </a:r>
            <a:r>
              <a:rPr lang="ko-KR" altLang="en-US" sz="2000" dirty="0">
                <a:solidFill>
                  <a:schemeClr val="dk1"/>
                </a:solidFill>
              </a:rPr>
              <a:t>가 </a:t>
            </a:r>
            <a:r>
              <a:rPr lang="ko-KR" altLang="en-US" sz="2000" b="1" dirty="0">
                <a:solidFill>
                  <a:srgbClr val="FF0000"/>
                </a:solidFill>
              </a:rPr>
              <a:t>양자 후 보안 기준</a:t>
            </a:r>
            <a:r>
              <a:rPr lang="ko-KR" altLang="en-US" sz="2000" dirty="0">
                <a:solidFill>
                  <a:schemeClr val="dk1"/>
                </a:solidFill>
              </a:rPr>
              <a:t>으로 사용되고 있으며</a:t>
            </a:r>
            <a:r>
              <a:rPr lang="en-US" altLang="ko-KR" sz="2000" dirty="0">
                <a:solidFill>
                  <a:schemeClr val="dk1"/>
                </a:solidFill>
              </a:rPr>
              <a:t>,</a:t>
            </a:r>
            <a:r>
              <a:rPr lang="ko-KR" altLang="en-US" sz="2000" dirty="0">
                <a:solidFill>
                  <a:schemeClr val="dk1"/>
                </a:solidFill>
              </a:rPr>
              <a:t> </a:t>
            </a:r>
            <a:endParaRPr lang="en-US" altLang="ko-KR" sz="2000" dirty="0">
              <a:solidFill>
                <a:schemeClr val="dk1"/>
              </a:solidFill>
            </a:endParaRPr>
          </a:p>
          <a:p>
            <a:pPr lvl="1"/>
            <a:r>
              <a:rPr lang="ko-KR" altLang="en-US" sz="2000" dirty="0">
                <a:solidFill>
                  <a:schemeClr val="dk1"/>
                </a:solidFill>
              </a:rPr>
              <a:t>     본 구현은 </a:t>
            </a:r>
            <a:r>
              <a:rPr lang="ko-KR" altLang="en-US" sz="2000" b="1" dirty="0">
                <a:solidFill>
                  <a:schemeClr val="accent1"/>
                </a:solidFill>
              </a:rPr>
              <a:t>가장 낮은 </a:t>
            </a:r>
            <a:r>
              <a:rPr lang="en" altLang="ko" sz="2000" b="1" dirty="0">
                <a:solidFill>
                  <a:schemeClr val="accent1"/>
                </a:solidFill>
              </a:rPr>
              <a:t>AES </a:t>
            </a:r>
            <a:r>
              <a:rPr lang="ko-KR" altLang="en-US" sz="2000" b="1" dirty="0">
                <a:solidFill>
                  <a:schemeClr val="accent1"/>
                </a:solidFill>
              </a:rPr>
              <a:t>양자 공격 복잡도 달성</a:t>
            </a:r>
            <a:endParaRPr kumimoji="1" lang="en-US" altLang="ko-KR" sz="2400" dirty="0">
              <a:solidFill>
                <a:schemeClr val="accent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sz="2200" b="1" dirty="0"/>
              <a:t>감소된 비용이 기준이 된다면 </a:t>
            </a:r>
            <a:r>
              <a:rPr kumimoji="1" lang="en-US" altLang="ko-KR" sz="2200" dirty="0"/>
              <a:t>Post-Quantum</a:t>
            </a:r>
            <a:r>
              <a:rPr kumimoji="1" lang="ko-KR" altLang="en-US" sz="2200" dirty="0"/>
              <a:t> 알고리즘 제출자들은 양자 후 </a:t>
            </a:r>
            <a:r>
              <a:rPr kumimoji="1" lang="ko-KR" altLang="en-US" sz="2200" b="1" dirty="0">
                <a:solidFill>
                  <a:schemeClr val="accent1"/>
                </a:solidFill>
              </a:rPr>
              <a:t>보안을 더 쉽게</a:t>
            </a:r>
            <a:endParaRPr kumimoji="1" lang="en-US" altLang="ko-KR" sz="2200" b="1" dirty="0">
              <a:solidFill>
                <a:schemeClr val="accent1"/>
              </a:solidFill>
            </a:endParaRPr>
          </a:p>
          <a:p>
            <a:r>
              <a:rPr kumimoji="1" lang="ko-KR" altLang="en-US" sz="2200" b="1" dirty="0">
                <a:solidFill>
                  <a:schemeClr val="accent1"/>
                </a:solidFill>
              </a:rPr>
              <a:t>     주장할 수 있음</a:t>
            </a:r>
            <a:endParaRPr lang="ko-Kore-KR" altLang="en-US" sz="2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kumimoji="1" lang="en-US" altLang="ko-KR" sz="2400" dirty="0"/>
          </a:p>
          <a:p>
            <a:pPr lvl="1"/>
            <a:endParaRPr kumimoji="1" lang="en-US" altLang="ko-KR" sz="2400" dirty="0">
              <a:solidFill>
                <a:schemeClr val="accent1"/>
              </a:solidFill>
            </a:endParaRPr>
          </a:p>
        </p:txBody>
      </p:sp>
      <p:sp>
        <p:nvSpPr>
          <p:cNvPr id="7" name="Google Shape;617;p62">
            <a:extLst>
              <a:ext uri="{FF2B5EF4-FFF2-40B4-BE49-F238E27FC236}">
                <a16:creationId xmlns:a16="http://schemas.microsoft.com/office/drawing/2014/main" id="{85FCFBE8-C894-B0B3-E1A6-B1A5DE9E31B2}"/>
              </a:ext>
            </a:extLst>
          </p:cNvPr>
          <p:cNvSpPr/>
          <p:nvPr/>
        </p:nvSpPr>
        <p:spPr>
          <a:xfrm>
            <a:off x="6826589" y="3470882"/>
            <a:ext cx="2980526" cy="2420368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C105F9E-38C7-4291-B512-7BC8C0AE47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8852B28-D290-2A4B-A90A-47EAEF72A8E4}" type="slidenum">
              <a:rPr kumimoji="1" lang="ko-Kore-KR" altLang="en-US" smtClean="0"/>
              <a:t>50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7484223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65"/>
          <p:cNvSpPr/>
          <p:nvPr/>
        </p:nvSpPr>
        <p:spPr>
          <a:xfrm>
            <a:off x="309150" y="176650"/>
            <a:ext cx="11526600" cy="870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1" name="Google Shape;641;p65"/>
          <p:cNvSpPr txBox="1"/>
          <p:nvPr/>
        </p:nvSpPr>
        <p:spPr>
          <a:xfrm>
            <a:off x="2790000" y="2858025"/>
            <a:ext cx="6612000" cy="10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5300" dirty="0"/>
              <a:t>국산 블록 암호 구현</a:t>
            </a:r>
            <a:endParaRPr sz="5300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1333D1C-D52C-428A-A47F-62C5535CA2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8852B28-D290-2A4B-A90A-47EAEF72A8E4}" type="slidenum">
              <a:rPr kumimoji="1" lang="ko-Kore-KR" altLang="en-US" smtClean="0"/>
              <a:t>51</a:t>
            </a:fld>
            <a:endParaRPr kumimoji="1" lang="ko-Kore-KR" altLang="en-US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66"/>
          <p:cNvSpPr txBox="1">
            <a:spLocks noGrp="1"/>
          </p:cNvSpPr>
          <p:nvPr>
            <p:ph type="title"/>
          </p:nvPr>
        </p:nvSpPr>
        <p:spPr>
          <a:xfrm>
            <a:off x="411920" y="207747"/>
            <a:ext cx="11368200" cy="7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ko"/>
              <a:t>국산 블록 암호 구현</a:t>
            </a:r>
            <a:endParaRPr/>
          </a:p>
        </p:txBody>
      </p:sp>
      <p:sp>
        <p:nvSpPr>
          <p:cNvPr id="647" name="Google Shape;647;p66"/>
          <p:cNvSpPr txBox="1">
            <a:spLocks noGrp="1"/>
          </p:cNvSpPr>
          <p:nvPr>
            <p:ph type="body" idx="1"/>
          </p:nvPr>
        </p:nvSpPr>
        <p:spPr>
          <a:xfrm>
            <a:off x="411163" y="1152525"/>
            <a:ext cx="11369700" cy="56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ko" sz="2600" b="1" dirty="0"/>
              <a:t>병렬 양자 덧셈</a:t>
            </a:r>
            <a:r>
              <a:rPr lang="ko" sz="2600" dirty="0"/>
              <a:t>을 통한 </a:t>
            </a:r>
            <a:r>
              <a:rPr lang="ko" sz="2600" b="1" dirty="0"/>
              <a:t>LEA, HIGHT, CHAM 양자 회로 Depth 최적화</a:t>
            </a:r>
            <a:endParaRPr sz="2600" b="1" dirty="0"/>
          </a:p>
          <a:p>
            <a:pPr marL="685800" lvl="1" indent="-292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ko" b="1" dirty="0">
                <a:solidFill>
                  <a:srgbClr val="2E75B5"/>
                </a:solidFill>
              </a:rPr>
              <a:t>LEA → 78% 감소</a:t>
            </a:r>
            <a:r>
              <a:rPr lang="ko" dirty="0"/>
              <a:t>, </a:t>
            </a:r>
            <a:r>
              <a:rPr lang="ko" b="1" dirty="0">
                <a:solidFill>
                  <a:srgbClr val="2E75B5"/>
                </a:solidFill>
              </a:rPr>
              <a:t>HIGHT, 85% 감소</a:t>
            </a:r>
            <a:r>
              <a:rPr lang="ko" dirty="0"/>
              <a:t>, </a:t>
            </a:r>
            <a:r>
              <a:rPr lang="ko" b="1" dirty="0">
                <a:solidFill>
                  <a:srgbClr val="2E75B5"/>
                </a:solidFill>
              </a:rPr>
              <a:t>CHAM→ 70% 감소</a:t>
            </a:r>
            <a:endParaRPr b="1" dirty="0">
              <a:solidFill>
                <a:srgbClr val="2E75B5"/>
              </a:solidFill>
            </a:endParaRPr>
          </a:p>
          <a:p>
            <a:pPr marL="2286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</p:txBody>
      </p:sp>
      <p:pic>
        <p:nvPicPr>
          <p:cNvPr id="648" name="Google Shape;648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012" y="2184450"/>
            <a:ext cx="11611976" cy="3521025"/>
          </a:xfrm>
          <a:prstGeom prst="rect">
            <a:avLst/>
          </a:prstGeom>
          <a:noFill/>
          <a:ln>
            <a:noFill/>
          </a:ln>
        </p:spPr>
      </p:pic>
      <p:sp>
        <p:nvSpPr>
          <p:cNvPr id="649" name="Google Shape;649;p66"/>
          <p:cNvSpPr/>
          <p:nvPr/>
        </p:nvSpPr>
        <p:spPr>
          <a:xfrm>
            <a:off x="10646125" y="2211453"/>
            <a:ext cx="1180800" cy="34512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50BE763-2DFD-4071-9EBF-AA063826A0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8852B28-D290-2A4B-A90A-47EAEF72A8E4}" type="slidenum">
              <a:rPr kumimoji="1" lang="ko-Kore-KR" altLang="en-US" smtClean="0"/>
              <a:t>52</a:t>
            </a:fld>
            <a:endParaRPr kumimoji="1" lang="ko-Kore-KR" altLang="en-US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67"/>
          <p:cNvSpPr txBox="1">
            <a:spLocks noGrp="1"/>
          </p:cNvSpPr>
          <p:nvPr>
            <p:ph type="title"/>
          </p:nvPr>
        </p:nvSpPr>
        <p:spPr>
          <a:xfrm>
            <a:off x="411920" y="207747"/>
            <a:ext cx="11368200" cy="7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ko"/>
              <a:t>국산 블록 암호 구현</a:t>
            </a:r>
            <a:endParaRPr/>
          </a:p>
        </p:txBody>
      </p:sp>
      <p:pic>
        <p:nvPicPr>
          <p:cNvPr id="655" name="Google Shape;655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8636" y="1250350"/>
            <a:ext cx="8975027" cy="4781125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656" name="Google Shape;656;p67"/>
          <p:cNvSpPr txBox="1"/>
          <p:nvPr/>
        </p:nvSpPr>
        <p:spPr>
          <a:xfrm>
            <a:off x="4911889" y="6149600"/>
            <a:ext cx="31881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&lt; LEA 양자 회로 &gt; </a:t>
            </a:r>
            <a:endParaRPr sz="2400" b="1"/>
          </a:p>
        </p:txBody>
      </p:sp>
      <p:sp>
        <p:nvSpPr>
          <p:cNvPr id="657" name="Google Shape;657;p67"/>
          <p:cNvSpPr/>
          <p:nvPr/>
        </p:nvSpPr>
        <p:spPr>
          <a:xfrm>
            <a:off x="2705800" y="1298800"/>
            <a:ext cx="1918800" cy="4604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lg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8" name="Google Shape;658;p67"/>
          <p:cNvSpPr txBox="1"/>
          <p:nvPr/>
        </p:nvSpPr>
        <p:spPr>
          <a:xfrm>
            <a:off x="4656050" y="1647975"/>
            <a:ext cx="1879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b="1">
                <a:solidFill>
                  <a:srgbClr val="FF0000"/>
                </a:solidFill>
              </a:rPr>
              <a:t>Parallel</a:t>
            </a:r>
            <a:endParaRPr sz="1800" b="1">
              <a:solidFill>
                <a:srgbClr val="FF0000"/>
              </a:solidFill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900C725-6A7A-4C40-AA1B-D761A6255C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8852B28-D290-2A4B-A90A-47EAEF72A8E4}" type="slidenum">
              <a:rPr kumimoji="1" lang="ko-Kore-KR" altLang="en-US" smtClean="0"/>
              <a:t>53</a:t>
            </a:fld>
            <a:endParaRPr kumimoji="1" lang="ko-Kore-KR" altLang="en-US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68"/>
          <p:cNvSpPr txBox="1">
            <a:spLocks noGrp="1"/>
          </p:cNvSpPr>
          <p:nvPr>
            <p:ph type="title"/>
          </p:nvPr>
        </p:nvSpPr>
        <p:spPr>
          <a:xfrm>
            <a:off x="411920" y="207747"/>
            <a:ext cx="11368200" cy="7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ko"/>
              <a:t>국산 블록 암호 구현</a:t>
            </a:r>
            <a:endParaRPr/>
          </a:p>
        </p:txBody>
      </p:sp>
      <p:sp>
        <p:nvSpPr>
          <p:cNvPr id="664" name="Google Shape;664;p68"/>
          <p:cNvSpPr txBox="1"/>
          <p:nvPr/>
        </p:nvSpPr>
        <p:spPr>
          <a:xfrm>
            <a:off x="4530902" y="6302000"/>
            <a:ext cx="3763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&lt; HIGHT 양자 회로 &gt; </a:t>
            </a:r>
            <a:endParaRPr sz="2400" b="1"/>
          </a:p>
        </p:txBody>
      </p:sp>
      <p:pic>
        <p:nvPicPr>
          <p:cNvPr id="665" name="Google Shape;665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3275" y="1122457"/>
            <a:ext cx="7495526" cy="50690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666" name="Google Shape;666;p68"/>
          <p:cNvSpPr/>
          <p:nvPr/>
        </p:nvSpPr>
        <p:spPr>
          <a:xfrm>
            <a:off x="2676275" y="1122450"/>
            <a:ext cx="1367700" cy="50271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lg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7" name="Google Shape;667;p68"/>
          <p:cNvSpPr txBox="1"/>
          <p:nvPr/>
        </p:nvSpPr>
        <p:spPr>
          <a:xfrm>
            <a:off x="2801425" y="3202896"/>
            <a:ext cx="52227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b="1">
                <a:solidFill>
                  <a:srgbClr val="FF0000"/>
                </a:solidFill>
              </a:rPr>
              <a:t>Keyschedule</a:t>
            </a:r>
            <a:endParaRPr sz="1500" b="1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b="1">
                <a:solidFill>
                  <a:srgbClr val="FF0000"/>
                </a:solidFill>
              </a:rPr>
              <a:t>    Parallel</a:t>
            </a:r>
            <a:endParaRPr sz="1500" b="1">
              <a:solidFill>
                <a:srgbClr val="FF0000"/>
              </a:solidFill>
            </a:endParaRPr>
          </a:p>
        </p:txBody>
      </p:sp>
      <p:sp>
        <p:nvSpPr>
          <p:cNvPr id="668" name="Google Shape;668;p68"/>
          <p:cNvSpPr/>
          <p:nvPr/>
        </p:nvSpPr>
        <p:spPr>
          <a:xfrm>
            <a:off x="4262703" y="1122475"/>
            <a:ext cx="1441500" cy="50271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lg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9" name="Google Shape;669;p68"/>
          <p:cNvSpPr txBox="1"/>
          <p:nvPr/>
        </p:nvSpPr>
        <p:spPr>
          <a:xfrm>
            <a:off x="4191050" y="4191628"/>
            <a:ext cx="52227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b="1">
                <a:solidFill>
                  <a:srgbClr val="FF0000"/>
                </a:solidFill>
              </a:rPr>
              <a:t>Round function</a:t>
            </a:r>
            <a:endParaRPr sz="1500" b="1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b="1">
                <a:solidFill>
                  <a:srgbClr val="FF0000"/>
                </a:solidFill>
              </a:rPr>
              <a:t>      Parallel</a:t>
            </a:r>
            <a:endParaRPr sz="1500" b="1">
              <a:solidFill>
                <a:srgbClr val="FF0000"/>
              </a:solidFill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8E176E9-0C29-434E-B143-C2952B054F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8852B28-D290-2A4B-A90A-47EAEF72A8E4}" type="slidenum">
              <a:rPr kumimoji="1" lang="ko-Kore-KR" altLang="en-US" smtClean="0"/>
              <a:t>54</a:t>
            </a:fld>
            <a:endParaRPr kumimoji="1" lang="ko-Kore-KR" altLang="en-US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69"/>
          <p:cNvSpPr txBox="1">
            <a:spLocks noGrp="1"/>
          </p:cNvSpPr>
          <p:nvPr>
            <p:ph type="title"/>
          </p:nvPr>
        </p:nvSpPr>
        <p:spPr>
          <a:xfrm>
            <a:off x="411920" y="207747"/>
            <a:ext cx="11368200" cy="7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ko"/>
              <a:t>국산 블록 암호 구현</a:t>
            </a:r>
            <a:endParaRPr/>
          </a:p>
        </p:txBody>
      </p:sp>
      <p:sp>
        <p:nvSpPr>
          <p:cNvPr id="675" name="Google Shape;675;p69"/>
          <p:cNvSpPr txBox="1"/>
          <p:nvPr/>
        </p:nvSpPr>
        <p:spPr>
          <a:xfrm>
            <a:off x="8045827" y="6263334"/>
            <a:ext cx="3763800" cy="523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200" b="1"/>
              <a:t>&lt; AES 양자 공격 비용&gt; </a:t>
            </a:r>
            <a:endParaRPr sz="2200" b="1"/>
          </a:p>
        </p:txBody>
      </p:sp>
      <p:pic>
        <p:nvPicPr>
          <p:cNvPr id="676" name="Google Shape;676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18" y="3559636"/>
            <a:ext cx="6921825" cy="2179992"/>
          </a:xfrm>
          <a:prstGeom prst="rect">
            <a:avLst/>
          </a:prstGeom>
          <a:noFill/>
          <a:ln>
            <a:noFill/>
          </a:ln>
        </p:spPr>
      </p:pic>
      <p:pic>
        <p:nvPicPr>
          <p:cNvPr id="677" name="Google Shape;677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05361" y="3385952"/>
            <a:ext cx="5126298" cy="2961126"/>
          </a:xfrm>
          <a:prstGeom prst="rect">
            <a:avLst/>
          </a:prstGeom>
          <a:noFill/>
          <a:ln>
            <a:noFill/>
          </a:ln>
        </p:spPr>
      </p:pic>
      <p:sp>
        <p:nvSpPr>
          <p:cNvPr id="678" name="Google Shape;678;p69"/>
          <p:cNvSpPr txBox="1"/>
          <p:nvPr/>
        </p:nvSpPr>
        <p:spPr>
          <a:xfrm>
            <a:off x="1303824" y="6277759"/>
            <a:ext cx="5537100" cy="523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200" b="1" dirty="0"/>
              <a:t>&lt; 국산 블록 암호 양자 후 보안 평가&gt; </a:t>
            </a:r>
            <a:endParaRPr sz="2200" b="1" dirty="0"/>
          </a:p>
        </p:txBody>
      </p:sp>
      <p:sp>
        <p:nvSpPr>
          <p:cNvPr id="679" name="Google Shape;679;p69"/>
          <p:cNvSpPr/>
          <p:nvPr/>
        </p:nvSpPr>
        <p:spPr>
          <a:xfrm>
            <a:off x="4634310" y="3620652"/>
            <a:ext cx="2302930" cy="1914609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0" name="Google Shape;680;p69"/>
          <p:cNvSpPr/>
          <p:nvPr/>
        </p:nvSpPr>
        <p:spPr>
          <a:xfrm>
            <a:off x="10257361" y="3385952"/>
            <a:ext cx="841500" cy="23085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1" name="Google Shape;681;p69"/>
          <p:cNvSpPr txBox="1">
            <a:spLocks noGrp="1"/>
          </p:cNvSpPr>
          <p:nvPr>
            <p:ph type="body" idx="1"/>
          </p:nvPr>
        </p:nvSpPr>
        <p:spPr>
          <a:xfrm>
            <a:off x="371806" y="1194908"/>
            <a:ext cx="11369700" cy="56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ko" sz="2600" b="1" dirty="0"/>
              <a:t>NIST 양자 후 보안 레벨 기준으로 평가 </a:t>
            </a:r>
            <a:r>
              <a:rPr lang="ko" sz="2600" dirty="0"/>
              <a:t>(16년도의 AES 공격 비용, 보수적)</a:t>
            </a:r>
            <a:endParaRPr sz="2600" dirty="0"/>
          </a:p>
          <a:p>
            <a:pPr marL="685800" lvl="1" indent="-292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ko" sz="2200" b="1" dirty="0"/>
              <a:t>국산 블록 암호는 키 크기에 따른 </a:t>
            </a:r>
            <a:r>
              <a:rPr lang="ko" sz="2200" b="1" dirty="0">
                <a:solidFill>
                  <a:srgbClr val="FF0000"/>
                </a:solidFill>
              </a:rPr>
              <a:t>양자 후 보안 레벨을 달성하지 못함</a:t>
            </a:r>
            <a:endParaRPr sz="2200" b="1" dirty="0">
              <a:solidFill>
                <a:srgbClr val="FF0000"/>
              </a:solidFill>
            </a:endParaRPr>
          </a:p>
          <a:p>
            <a:pPr marL="685800" lvl="1" indent="-292100" algn="l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ko" sz="2200" b="1" dirty="0"/>
              <a:t>새롭게 추정한 AES 공격 비용과 비교한다면</a:t>
            </a:r>
            <a:r>
              <a:rPr lang="ko" sz="2200" dirty="0"/>
              <a:t>,</a:t>
            </a:r>
            <a:r>
              <a:rPr lang="ko" sz="2200" b="1" dirty="0"/>
              <a:t> ARX 구조의 국산 블록 암호는 </a:t>
            </a:r>
            <a:endParaRPr sz="2200" b="1" dirty="0"/>
          </a:p>
          <a:p>
            <a:pPr marL="6858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200" b="1" dirty="0">
                <a:solidFill>
                  <a:srgbClr val="2E75B5"/>
                </a:solidFill>
              </a:rPr>
              <a:t>키 크기에 따른 보안 레벨을 제공 </a:t>
            </a:r>
            <a:endParaRPr sz="2200" b="1" dirty="0">
              <a:solidFill>
                <a:srgbClr val="2E75B5"/>
              </a:solidFill>
            </a:endParaRPr>
          </a:p>
          <a:p>
            <a:pPr marL="914400" lvl="0" indent="-381000" algn="l" rtl="0"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2400"/>
              <a:buChar char="❖"/>
            </a:pPr>
            <a:r>
              <a:rPr lang="ko" sz="2200" b="1" dirty="0">
                <a:solidFill>
                  <a:srgbClr val="2E75B5"/>
                </a:solidFill>
              </a:rPr>
              <a:t>(NIST는 Level 1~3을 달성한다면 양자 후 보안을 제공하기에 충분하다고 언급)</a:t>
            </a:r>
            <a:endParaRPr sz="2200" b="1" dirty="0">
              <a:solidFill>
                <a:srgbClr val="2E75B5"/>
              </a:solidFill>
            </a:endParaRPr>
          </a:p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200" b="1" dirty="0"/>
              <a:t>→ 보안 레벨을 달성한다면(현실적으로 공격 불가), 키 크기를 늘리지 않아도 무방?</a:t>
            </a:r>
            <a:r>
              <a:rPr lang="ko" sz="2400" b="1" dirty="0"/>
              <a:t> </a:t>
            </a:r>
            <a:endParaRPr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DB58B45-C778-40B5-9454-77285AE4C1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8852B28-D290-2A4B-A90A-47EAEF72A8E4}" type="slidenum">
              <a:rPr kumimoji="1" lang="ko-Kore-KR" altLang="en-US" smtClean="0"/>
              <a:t>55</a:t>
            </a:fld>
            <a:endParaRPr kumimoji="1" lang="ko-Kore-KR" altLang="en-US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7"/>
          <p:cNvSpPr/>
          <p:nvPr/>
        </p:nvSpPr>
        <p:spPr>
          <a:xfrm>
            <a:off x="309150" y="176650"/>
            <a:ext cx="11526600" cy="870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27"/>
          <p:cNvSpPr txBox="1"/>
          <p:nvPr/>
        </p:nvSpPr>
        <p:spPr>
          <a:xfrm>
            <a:off x="2550145" y="2490296"/>
            <a:ext cx="7830162" cy="18774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5500" dirty="0"/>
              <a:t>  </a:t>
            </a:r>
            <a:r>
              <a:rPr lang="en-US" sz="5500" dirty="0"/>
              <a:t>Round</a:t>
            </a:r>
            <a:r>
              <a:rPr lang="ko-KR" altLang="en-US" sz="5500" dirty="0"/>
              <a:t> </a:t>
            </a:r>
            <a:r>
              <a:rPr lang="en-US" sz="5500" dirty="0"/>
              <a:t>3</a:t>
            </a:r>
            <a:r>
              <a:rPr lang="ko-KR" altLang="en-US" sz="5500" dirty="0"/>
              <a:t> 결과에 따른</a:t>
            </a:r>
            <a:endParaRPr lang="en-US" altLang="ko-KR" sz="55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5500" dirty="0"/>
              <a:t>		</a:t>
            </a:r>
            <a:r>
              <a:rPr lang="ko-KR" altLang="en-US" sz="5500" dirty="0"/>
              <a:t>후보군 축소</a:t>
            </a:r>
            <a:endParaRPr sz="5500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BF248BE-2023-47A5-8C62-D7925C996C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8852B28-D290-2A4B-A90A-47EAEF72A8E4}" type="slidenum">
              <a:rPr kumimoji="1" lang="ko-Kore-KR" altLang="en-US" smtClean="0"/>
              <a:t>56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5576031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674;p69">
            <a:extLst>
              <a:ext uri="{FF2B5EF4-FFF2-40B4-BE49-F238E27FC236}">
                <a16:creationId xmlns:a16="http://schemas.microsoft.com/office/drawing/2014/main" id="{9C89E2FB-CE11-A7C3-1150-03E31EDE15F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1920" y="207747"/>
            <a:ext cx="11368200" cy="7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 altLang="ko" dirty="0"/>
              <a:t>Classic McEliece : Finalist</a:t>
            </a:r>
            <a:endParaRPr dirty="0"/>
          </a:p>
        </p:txBody>
      </p:sp>
      <p:sp>
        <p:nvSpPr>
          <p:cNvPr id="7" name="Google Shape;681;p69">
            <a:extLst>
              <a:ext uri="{FF2B5EF4-FFF2-40B4-BE49-F238E27FC236}">
                <a16:creationId xmlns:a16="http://schemas.microsoft.com/office/drawing/2014/main" id="{A2577726-7CA3-83EA-4361-0FCBEF5E8E7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76007" y="1194908"/>
            <a:ext cx="11369700" cy="56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>
              <a:spcBef>
                <a:spcPts val="0"/>
              </a:spcBef>
              <a:buSzPts val="2800"/>
            </a:pPr>
            <a:r>
              <a:rPr lang="en-US" altLang="ko-KR" sz="2600" b="1" dirty="0"/>
              <a:t>40</a:t>
            </a:r>
            <a:r>
              <a:rPr lang="ko-KR" altLang="en-US" sz="2600" b="1" dirty="0"/>
              <a:t>년 역사의 </a:t>
            </a:r>
            <a:r>
              <a:rPr lang="en-US" altLang="ko-KR" sz="2600" b="1" dirty="0" err="1"/>
              <a:t>Goppa</a:t>
            </a:r>
            <a:r>
              <a:rPr lang="en-US" altLang="ko-KR" sz="2600" b="1" dirty="0"/>
              <a:t> </a:t>
            </a:r>
            <a:r>
              <a:rPr lang="ko-KR" altLang="en-US" sz="2600" b="1" dirty="0"/>
              <a:t>코드</a:t>
            </a:r>
            <a:r>
              <a:rPr lang="ko-KR" altLang="en-US" sz="2600" dirty="0"/>
              <a:t>를 사용하는 </a:t>
            </a:r>
            <a:r>
              <a:rPr lang="ko-KR" altLang="en-US" sz="2600" b="1" dirty="0">
                <a:solidFill>
                  <a:schemeClr val="accent5"/>
                </a:solidFill>
              </a:rPr>
              <a:t>코드기반암호 유일한 </a:t>
            </a:r>
            <a:r>
              <a:rPr lang="en-US" altLang="ko-KR" sz="2600" b="1" dirty="0">
                <a:solidFill>
                  <a:schemeClr val="accent5"/>
                </a:solidFill>
              </a:rPr>
              <a:t>Finalist</a:t>
            </a:r>
            <a:endParaRPr sz="2600" b="1" dirty="0">
              <a:solidFill>
                <a:schemeClr val="accent5"/>
              </a:solidFill>
            </a:endParaRPr>
          </a:p>
          <a:p>
            <a:pPr marL="685800" lvl="1" indent="-292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ko" altLang="en-US" sz="2400" dirty="0"/>
              <a:t>다양한</a:t>
            </a:r>
            <a:r>
              <a:rPr lang="ko-KR" altLang="en-US" sz="2400" dirty="0"/>
              <a:t> 공격들이 제시되는 과정에서</a:t>
            </a:r>
            <a:r>
              <a:rPr lang="en-US" altLang="ko-KR" sz="2400" dirty="0"/>
              <a:t>,</a:t>
            </a:r>
            <a:r>
              <a:rPr lang="ko-KR" altLang="en-US" sz="2400" dirty="0"/>
              <a:t> 키 크기와 같은 파라미터를 </a:t>
            </a:r>
            <a:endParaRPr lang="en-US" altLang="ko-KR" sz="2400" dirty="0"/>
          </a:p>
          <a:p>
            <a:pPr marL="39370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ko-KR" altLang="en-US" sz="2400" dirty="0"/>
              <a:t>   조정하는 단계는 있었으나</a:t>
            </a:r>
            <a:r>
              <a:rPr lang="en-US" altLang="ko-KR" sz="2400" dirty="0"/>
              <a:t>,</a:t>
            </a:r>
            <a:r>
              <a:rPr lang="ko-KR" altLang="en-US" sz="2400" dirty="0"/>
              <a:t> 여전히 안전</a:t>
            </a:r>
            <a:endParaRPr lang="en-US" altLang="ko-KR" dirty="0"/>
          </a:p>
          <a:p>
            <a:pPr marL="685800" lvl="1" indent="-292100">
              <a:spcBef>
                <a:spcPts val="0"/>
              </a:spcBef>
              <a:buSzPts val="2800"/>
            </a:pPr>
            <a:r>
              <a:rPr lang="ko-KR" altLang="en-US" b="1" dirty="0">
                <a:solidFill>
                  <a:schemeClr val="accent5"/>
                </a:solidFill>
              </a:rPr>
              <a:t>암호 안전성이 매우 높다</a:t>
            </a:r>
            <a:r>
              <a:rPr lang="ko-KR" altLang="en-US" dirty="0"/>
              <a:t> 평가받고 있음 </a:t>
            </a:r>
            <a:r>
              <a:rPr lang="en-US" altLang="ko-KR" dirty="0">
                <a:sym typeface="Wingdings" pitchFamily="2" charset="2"/>
              </a:rPr>
              <a:t></a:t>
            </a:r>
            <a:r>
              <a:rPr lang="ko-KR" altLang="en-US" dirty="0"/>
              <a:t> </a:t>
            </a:r>
            <a:r>
              <a:rPr lang="en-US" altLang="ko-KR" b="1" dirty="0">
                <a:solidFill>
                  <a:schemeClr val="accent5"/>
                </a:solidFill>
              </a:rPr>
              <a:t>Finalist</a:t>
            </a:r>
            <a:r>
              <a:rPr lang="ko-KR" altLang="en-US" b="1" dirty="0">
                <a:solidFill>
                  <a:schemeClr val="accent5"/>
                </a:solidFill>
              </a:rPr>
              <a:t>에</a:t>
            </a:r>
            <a:r>
              <a:rPr lang="ko-KR" altLang="en-US" dirty="0"/>
              <a:t> </a:t>
            </a:r>
            <a:r>
              <a:rPr lang="ko-KR" altLang="en-US" b="1" dirty="0">
                <a:solidFill>
                  <a:schemeClr val="accent5"/>
                </a:solidFill>
              </a:rPr>
              <a:t>포함</a:t>
            </a:r>
            <a:r>
              <a:rPr lang="ko-KR" altLang="en-US" dirty="0"/>
              <a:t>된 이유</a:t>
            </a:r>
            <a:endParaRPr lang="en-US" altLang="ko-KR" dirty="0"/>
          </a:p>
          <a:p>
            <a:pPr marL="685800" lvl="1" indent="-292100">
              <a:spcBef>
                <a:spcPts val="0"/>
              </a:spcBef>
              <a:buSzPts val="2800"/>
            </a:pPr>
            <a:endParaRPr lang="en-US" dirty="0"/>
          </a:p>
          <a:p>
            <a:pPr marL="228600" indent="-292100">
              <a:spcBef>
                <a:spcPts val="0"/>
              </a:spcBef>
              <a:buSzPts val="2800"/>
            </a:pPr>
            <a:r>
              <a:rPr lang="ko-KR" altLang="en-US" sz="2600" dirty="0"/>
              <a:t>유일하며 가장 큰 단점</a:t>
            </a:r>
            <a:r>
              <a:rPr lang="en-US" altLang="ko-KR" sz="2600" dirty="0"/>
              <a:t>:</a:t>
            </a:r>
            <a:r>
              <a:rPr lang="ko-KR" altLang="en-US" sz="2600" dirty="0"/>
              <a:t> </a:t>
            </a:r>
            <a:r>
              <a:rPr lang="ko-KR" altLang="en-US" sz="2600" b="1" dirty="0">
                <a:solidFill>
                  <a:srgbClr val="FF0000"/>
                </a:solidFill>
              </a:rPr>
              <a:t>공개키 크기가 </a:t>
            </a:r>
            <a:r>
              <a:rPr lang="ko-KR" altLang="en-US" sz="2600" b="1">
                <a:solidFill>
                  <a:srgbClr val="FF0000"/>
                </a:solidFill>
              </a:rPr>
              <a:t>매우 큼</a:t>
            </a:r>
            <a:endParaRPr lang="en-US" altLang="ko-KR" sz="2600" b="1" dirty="0">
              <a:solidFill>
                <a:srgbClr val="FF0000"/>
              </a:solidFill>
            </a:endParaRPr>
          </a:p>
          <a:p>
            <a:pPr marL="685800" lvl="1" indent="-292100">
              <a:spcBef>
                <a:spcPts val="0"/>
              </a:spcBef>
              <a:buSzPts val="2800"/>
            </a:pPr>
            <a:r>
              <a:rPr lang="en-US" altLang="ko-KR" sz="2200" b="1" dirty="0">
                <a:solidFill>
                  <a:schemeClr val="tx1"/>
                </a:solidFill>
              </a:rPr>
              <a:t>IoT</a:t>
            </a:r>
            <a:r>
              <a:rPr lang="ko-KR" altLang="en-US" sz="2200" b="1" dirty="0">
                <a:solidFill>
                  <a:schemeClr val="tx1"/>
                </a:solidFill>
              </a:rPr>
              <a:t>와 같은 임베디드 시스템</a:t>
            </a:r>
            <a:r>
              <a:rPr lang="ko-KR" altLang="en-US" sz="2200" dirty="0">
                <a:solidFill>
                  <a:schemeClr val="tx1"/>
                </a:solidFill>
              </a:rPr>
              <a:t>에서 사용하는데 있어 </a:t>
            </a:r>
            <a:r>
              <a:rPr lang="ko-KR" altLang="en-US" sz="2200" b="1" dirty="0">
                <a:solidFill>
                  <a:schemeClr val="tx1"/>
                </a:solidFill>
              </a:rPr>
              <a:t>제약이 따름</a:t>
            </a:r>
            <a:endParaRPr lang="en-US" altLang="ko-KR" sz="2200" b="1" dirty="0">
              <a:solidFill>
                <a:schemeClr val="tx1"/>
              </a:solidFill>
            </a:endParaRPr>
          </a:p>
          <a:p>
            <a:pPr marL="685800" lvl="1" indent="-292100">
              <a:spcBef>
                <a:spcPts val="0"/>
              </a:spcBef>
              <a:buSzPts val="2800"/>
            </a:pPr>
            <a:endParaRPr lang="en-US" altLang="ko-KR" sz="2200" b="1" dirty="0">
              <a:solidFill>
                <a:schemeClr val="tx1"/>
              </a:solidFill>
            </a:endParaRPr>
          </a:p>
          <a:p>
            <a:pPr marL="228600" indent="-292100">
              <a:spcBef>
                <a:spcPts val="0"/>
              </a:spcBef>
              <a:buSzPts val="2800"/>
            </a:pPr>
            <a:r>
              <a:rPr lang="ko-KR" altLang="en-US" sz="2600" dirty="0">
                <a:solidFill>
                  <a:schemeClr val="tx1"/>
                </a:solidFill>
              </a:rPr>
              <a:t>하지만 임베디드 환경을 위한 </a:t>
            </a:r>
            <a:r>
              <a:rPr lang="en-US" altLang="ko-KR" sz="2600" dirty="0">
                <a:solidFill>
                  <a:schemeClr val="tx1"/>
                </a:solidFill>
              </a:rPr>
              <a:t>Classic McEliece </a:t>
            </a:r>
            <a:r>
              <a:rPr lang="ko-KR" altLang="en-US" sz="2600" dirty="0">
                <a:solidFill>
                  <a:schemeClr val="tx1"/>
                </a:solidFill>
              </a:rPr>
              <a:t>구현 방법 존재</a:t>
            </a:r>
            <a:r>
              <a:rPr lang="en-US" altLang="ko-KR" sz="2600" dirty="0">
                <a:solidFill>
                  <a:schemeClr val="tx1"/>
                </a:solidFill>
              </a:rPr>
              <a:t> [</a:t>
            </a:r>
            <a:r>
              <a:rPr lang="ko-KR" altLang="en-US" sz="2600" dirty="0">
                <a:solidFill>
                  <a:schemeClr val="tx1"/>
                </a:solidFill>
              </a:rPr>
              <a:t>*</a:t>
            </a:r>
            <a:r>
              <a:rPr lang="en-US" altLang="ko-KR" sz="2600" dirty="0">
                <a:solidFill>
                  <a:schemeClr val="tx1"/>
                </a:solidFill>
              </a:rPr>
              <a:t>]</a:t>
            </a:r>
          </a:p>
          <a:p>
            <a:pPr marL="685800" lvl="1" indent="-292100">
              <a:spcBef>
                <a:spcPts val="0"/>
              </a:spcBef>
              <a:buSzPts val="2800"/>
            </a:pPr>
            <a:r>
              <a:rPr lang="en-US" altLang="ko-KR" sz="2200" dirty="0">
                <a:solidFill>
                  <a:schemeClr val="tx1"/>
                </a:solidFill>
              </a:rPr>
              <a:t>ARM Cortex-M4</a:t>
            </a:r>
            <a:r>
              <a:rPr lang="ko-KR" altLang="en-US" sz="2200" dirty="0">
                <a:solidFill>
                  <a:schemeClr val="tx1"/>
                </a:solidFill>
              </a:rPr>
              <a:t>상에서의 </a:t>
            </a:r>
            <a:r>
              <a:rPr lang="en-US" altLang="ko-KR" sz="2200" dirty="0">
                <a:solidFill>
                  <a:schemeClr val="tx1"/>
                </a:solidFill>
              </a:rPr>
              <a:t>Classic McEliece </a:t>
            </a:r>
            <a:r>
              <a:rPr lang="ko-KR" altLang="en-US" sz="2200" dirty="0">
                <a:solidFill>
                  <a:schemeClr val="tx1"/>
                </a:solidFill>
              </a:rPr>
              <a:t>구현방법 제시</a:t>
            </a:r>
            <a:endParaRPr lang="en-US" altLang="ko-KR" sz="2200" dirty="0">
              <a:solidFill>
                <a:schemeClr val="tx1"/>
              </a:solidFill>
            </a:endParaRPr>
          </a:p>
          <a:p>
            <a:pPr marL="685800" lvl="1" indent="-292100">
              <a:spcBef>
                <a:spcPts val="0"/>
              </a:spcBef>
              <a:buSzPts val="2800"/>
            </a:pPr>
            <a:r>
              <a:rPr lang="ko-KR" altLang="en-US" sz="2200" b="1" dirty="0">
                <a:solidFill>
                  <a:schemeClr val="accent5"/>
                </a:solidFill>
              </a:rPr>
              <a:t>확장된 개인키</a:t>
            </a:r>
            <a:r>
              <a:rPr lang="ko-KR" altLang="en-US" sz="2200" dirty="0">
                <a:solidFill>
                  <a:schemeClr val="tx1"/>
                </a:solidFill>
              </a:rPr>
              <a:t>를 사용하는 </a:t>
            </a:r>
            <a:r>
              <a:rPr lang="en-US" altLang="ko-KR" sz="2200" b="1" dirty="0">
                <a:solidFill>
                  <a:schemeClr val="accent5"/>
                </a:solidFill>
              </a:rPr>
              <a:t>Streaming </a:t>
            </a:r>
            <a:r>
              <a:rPr lang="ko-KR" altLang="en-US" sz="2200" b="1" dirty="0">
                <a:solidFill>
                  <a:schemeClr val="accent5"/>
                </a:solidFill>
              </a:rPr>
              <a:t>방식의 공개키 사용 방식</a:t>
            </a:r>
            <a:r>
              <a:rPr lang="ko-KR" altLang="en-US" sz="2200" dirty="0">
                <a:solidFill>
                  <a:schemeClr val="tx1"/>
                </a:solidFill>
              </a:rPr>
              <a:t> 제안</a:t>
            </a:r>
            <a:endParaRPr lang="en-US" altLang="ko-KR" sz="2200" dirty="0">
              <a:solidFill>
                <a:schemeClr val="tx1"/>
              </a:solidFill>
            </a:endParaRPr>
          </a:p>
          <a:p>
            <a:pPr marL="685800" lvl="1" indent="-292100">
              <a:spcBef>
                <a:spcPts val="0"/>
              </a:spcBef>
              <a:buSzPts val="2800"/>
            </a:pPr>
            <a:r>
              <a:rPr lang="ko-KR" altLang="en-US" sz="2200" dirty="0">
                <a:solidFill>
                  <a:schemeClr val="tx1"/>
                </a:solidFill>
              </a:rPr>
              <a:t>암호화에 필요한 </a:t>
            </a:r>
            <a:r>
              <a:rPr lang="ko-KR" altLang="en-US" sz="2200" b="1" dirty="0">
                <a:solidFill>
                  <a:schemeClr val="accent5"/>
                </a:solidFill>
              </a:rPr>
              <a:t>키 크기를 약 </a:t>
            </a:r>
            <a:r>
              <a:rPr lang="en-US" altLang="ko-KR" sz="2200" b="1" dirty="0">
                <a:solidFill>
                  <a:schemeClr val="accent5"/>
                </a:solidFill>
              </a:rPr>
              <a:t>70</a:t>
            </a:r>
            <a:r>
              <a:rPr lang="ko-KR" altLang="en-US" sz="2200" b="1" dirty="0">
                <a:solidFill>
                  <a:schemeClr val="accent5"/>
                </a:solidFill>
              </a:rPr>
              <a:t>퍼센트 감소</a:t>
            </a:r>
            <a:r>
              <a:rPr lang="ko-KR" altLang="en-US" sz="2200" dirty="0">
                <a:solidFill>
                  <a:schemeClr val="tx1"/>
                </a:solidFill>
              </a:rPr>
              <a:t>시킴 </a:t>
            </a:r>
            <a:endParaRPr lang="en-US" altLang="ko-KR" sz="1800" dirty="0">
              <a:solidFill>
                <a:schemeClr val="tx1"/>
              </a:solidFill>
            </a:endParaRPr>
          </a:p>
          <a:p>
            <a:pPr marL="685800" lvl="1" indent="-292100">
              <a:spcBef>
                <a:spcPts val="0"/>
              </a:spcBef>
              <a:buSzPts val="2800"/>
            </a:pPr>
            <a:endParaRPr lang="en-US" altLang="ko-KR" sz="2200" dirty="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72822B8-17B4-AB02-AD2F-FC0381001698}"/>
              </a:ext>
            </a:extLst>
          </p:cNvPr>
          <p:cNvSpPr txBox="1"/>
          <p:nvPr/>
        </p:nvSpPr>
        <p:spPr>
          <a:xfrm>
            <a:off x="304332" y="6470069"/>
            <a:ext cx="7289496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solidFill>
                  <a:schemeClr val="tx1"/>
                </a:solidFill>
              </a:rPr>
              <a:t>[</a:t>
            </a:r>
            <a:r>
              <a:rPr lang="ko-KR" altLang="en-US" sz="1500" dirty="0"/>
              <a:t>*</a:t>
            </a:r>
            <a:r>
              <a:rPr lang="en-US" altLang="ko-KR" sz="1500" dirty="0">
                <a:solidFill>
                  <a:schemeClr val="tx1"/>
                </a:solidFill>
              </a:rPr>
              <a:t>] J. Roth et al. “Classic McEliece Implementation with Low Memory Footprint”,</a:t>
            </a:r>
            <a:r>
              <a:rPr lang="ko-KR" altLang="en-US" sz="1500" dirty="0">
                <a:solidFill>
                  <a:schemeClr val="tx1"/>
                </a:solidFill>
              </a:rPr>
              <a:t> </a:t>
            </a:r>
            <a:r>
              <a:rPr lang="en-US" altLang="ko-KR" sz="1500" dirty="0">
                <a:solidFill>
                  <a:schemeClr val="tx1"/>
                </a:solidFill>
              </a:rPr>
              <a:t>CARDIS’20</a:t>
            </a:r>
          </a:p>
          <a:p>
            <a:endParaRPr kumimoji="1" lang="ko-Kore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1D7C506-A5AA-4DA7-9C05-32E1AA4C5D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8852B28-D290-2A4B-A90A-47EAEF72A8E4}" type="slidenum">
              <a:rPr kumimoji="1" lang="ko-Kore-KR" altLang="en-US" smtClean="0"/>
              <a:t>57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8595772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674;p69">
            <a:extLst>
              <a:ext uri="{FF2B5EF4-FFF2-40B4-BE49-F238E27FC236}">
                <a16:creationId xmlns:a16="http://schemas.microsoft.com/office/drawing/2014/main" id="{ED3496D6-2777-F09F-06DB-2B08CD3ED75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1920" y="207747"/>
            <a:ext cx="11368200" cy="7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 altLang="ko" dirty="0"/>
              <a:t>Classic McEliece : Finalist</a:t>
            </a:r>
            <a:endParaRPr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C6EE60-8DC6-13B0-817D-9CA2271F0C7B}"/>
              </a:ext>
            </a:extLst>
          </p:cNvPr>
          <p:cNvSpPr txBox="1"/>
          <p:nvPr/>
        </p:nvSpPr>
        <p:spPr>
          <a:xfrm>
            <a:off x="263874" y="1202864"/>
            <a:ext cx="5128327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ko-Kore-KR" altLang="en-US" sz="2400" b="1" dirty="0"/>
              <a:t>기존</a:t>
            </a:r>
            <a:r>
              <a:rPr kumimoji="1" lang="ko-KR" altLang="en-US" sz="2400" b="1" dirty="0"/>
              <a:t> </a:t>
            </a:r>
            <a:r>
              <a:rPr kumimoji="1" lang="en-US" altLang="ko-Kore-KR" sz="2400" b="1" dirty="0"/>
              <a:t>Classic McEliece Key pair</a:t>
            </a:r>
            <a:endParaRPr kumimoji="1" lang="ko-Kore-KR" altLang="en-US" sz="24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kumimoji="1" lang="ko-Kore-KR" altLang="en-US" sz="26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349120-1A54-CE4C-86C5-D65F44B648B3}"/>
              </a:ext>
            </a:extLst>
          </p:cNvPr>
          <p:cNvSpPr txBox="1"/>
          <p:nvPr/>
        </p:nvSpPr>
        <p:spPr>
          <a:xfrm>
            <a:off x="548646" y="2541796"/>
            <a:ext cx="15808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000" b="1" dirty="0">
                <a:solidFill>
                  <a:schemeClr val="accent5"/>
                </a:solidFill>
              </a:rPr>
              <a:t>Private Key</a:t>
            </a:r>
            <a:endParaRPr kumimoji="1" lang="ko-Kore-KR" altLang="en-US" sz="2000" b="1" dirty="0">
              <a:solidFill>
                <a:schemeClr val="accent5"/>
              </a:solidFill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38B374E5-0C7B-1C38-B3ED-B321F3F09913}"/>
              </a:ext>
            </a:extLst>
          </p:cNvPr>
          <p:cNvCxnSpPr>
            <a:cxnSpLocks/>
          </p:cNvCxnSpPr>
          <p:nvPr/>
        </p:nvCxnSpPr>
        <p:spPr>
          <a:xfrm>
            <a:off x="2155655" y="2750560"/>
            <a:ext cx="874935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2EAB52E9-7BA3-FA83-D87B-0C45CBCEB5D7}"/>
              </a:ext>
            </a:extLst>
          </p:cNvPr>
          <p:cNvSpPr/>
          <p:nvPr/>
        </p:nvSpPr>
        <p:spPr>
          <a:xfrm>
            <a:off x="3279707" y="1954111"/>
            <a:ext cx="3335383" cy="157548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2B80BAE-7F4E-7314-3E4F-2E367DEEC767}"/>
                  </a:ext>
                </a:extLst>
              </p:cNvPr>
              <p:cNvSpPr txBox="1"/>
              <p:nvPr/>
            </p:nvSpPr>
            <p:spPr>
              <a:xfrm>
                <a:off x="3634178" y="2425822"/>
                <a:ext cx="2900153" cy="8617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ore-KR" sz="2000" b="1" dirty="0">
                    <a:solidFill>
                      <a:schemeClr val="accent5"/>
                    </a:solidFill>
                  </a:rPr>
                  <a:t>Parity Check Matrix </a:t>
                </a:r>
                <a14:m>
                  <m:oMath xmlns:m="http://schemas.openxmlformats.org/officeDocument/2006/math">
                    <m:r>
                      <a:rPr kumimoji="1" lang="en-US" altLang="ko-Kore-KR" sz="2000" b="1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𝑯</m:t>
                    </m:r>
                    <m:r>
                      <a:rPr kumimoji="1" lang="en-US" altLang="ko-Kore-KR" sz="2000" b="1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endParaRPr kumimoji="1" lang="en-US" altLang="ko-Kore-KR" sz="2000" b="1" dirty="0">
                  <a:solidFill>
                    <a:schemeClr val="accent5"/>
                  </a:solidFill>
                </a:endParaRPr>
              </a:p>
              <a:p>
                <a:r>
                  <a:rPr kumimoji="1" lang="en-US" altLang="ko-Kore-KR" sz="1000" b="1" dirty="0">
                    <a:solidFill>
                      <a:srgbClr val="FF0000"/>
                    </a:solidFill>
                  </a:rPr>
                  <a:t>          </a:t>
                </a:r>
              </a:p>
              <a:p>
                <a:r>
                  <a:rPr kumimoji="1" lang="en-US" altLang="ko-Kore-KR" sz="2000" b="1" dirty="0">
                    <a:solidFill>
                      <a:srgbClr val="FF0000"/>
                    </a:solidFill>
                  </a:rPr>
                  <a:t>         (Large Size)</a:t>
                </a:r>
                <a:endParaRPr kumimoji="1" lang="ko-Kore-KR" altLang="en-US" sz="20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2B80BAE-7F4E-7314-3E4F-2E367DEEC7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4178" y="2425822"/>
                <a:ext cx="2900153" cy="861774"/>
              </a:xfrm>
              <a:prstGeom prst="rect">
                <a:avLst/>
              </a:prstGeom>
              <a:blipFill>
                <a:blip r:embed="rId2"/>
                <a:stretch>
                  <a:fillRect l="-2183" t="-4412" b="-11765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7D7A3D7A-5EDB-A099-26EA-846275735045}"/>
              </a:ext>
            </a:extLst>
          </p:cNvPr>
          <p:cNvCxnSpPr>
            <a:cxnSpLocks/>
          </p:cNvCxnSpPr>
          <p:nvPr/>
        </p:nvCxnSpPr>
        <p:spPr>
          <a:xfrm>
            <a:off x="6984992" y="2741851"/>
            <a:ext cx="874935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B55F21BB-4479-7980-F784-F903F12EBCEE}"/>
              </a:ext>
            </a:extLst>
          </p:cNvPr>
          <p:cNvSpPr/>
          <p:nvPr/>
        </p:nvSpPr>
        <p:spPr>
          <a:xfrm>
            <a:off x="8134736" y="1954111"/>
            <a:ext cx="3335383" cy="157548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ore-KR" altLang="en-US" sz="2600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490C646-151A-E242-FD20-7DBAF85390E3}"/>
              </a:ext>
            </a:extLst>
          </p:cNvPr>
          <p:cNvSpPr/>
          <p:nvPr/>
        </p:nvSpPr>
        <p:spPr>
          <a:xfrm>
            <a:off x="802902" y="3111745"/>
            <a:ext cx="276588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ko-KR" b="1" dirty="0"/>
              <a:t>    </a:t>
            </a:r>
            <a:r>
              <a:rPr kumimoji="1" lang="ko-KR" altLang="en-US" b="1" dirty="0"/>
              <a:t>생성된 개인키를 </a:t>
            </a:r>
            <a:endParaRPr kumimoji="1" lang="en-US" altLang="ko-KR" b="1" dirty="0"/>
          </a:p>
          <a:p>
            <a:r>
              <a:rPr kumimoji="1" lang="ko-KR" altLang="en-US" b="1" dirty="0"/>
              <a:t>기반으로 공개키 생성</a:t>
            </a:r>
            <a:endParaRPr lang="ko-Kore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2D41A36-ADB6-FD83-7ED5-66B9B16B8506}"/>
              </a:ext>
            </a:extLst>
          </p:cNvPr>
          <p:cNvSpPr txBox="1"/>
          <p:nvPr/>
        </p:nvSpPr>
        <p:spPr>
          <a:xfrm>
            <a:off x="6847623" y="2931153"/>
            <a:ext cx="11496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/>
              <a:t> Gaussian </a:t>
            </a:r>
          </a:p>
          <a:p>
            <a:r>
              <a:rPr kumimoji="1" lang="en-US" altLang="ko-Kore-KR" b="1" dirty="0"/>
              <a:t>Elimination</a:t>
            </a:r>
            <a:endParaRPr kumimoji="1" lang="ko-Kore-KR" alt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E578CF84-487B-5478-CFED-FB42AF06C3C6}"/>
                  </a:ext>
                </a:extLst>
              </p:cNvPr>
              <p:cNvSpPr/>
              <p:nvPr/>
            </p:nvSpPr>
            <p:spPr>
              <a:xfrm>
                <a:off x="8839040" y="2470772"/>
                <a:ext cx="540533" cy="4924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ore-KR" sz="2600" b="1" i="1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𝑯</m:t>
                      </m:r>
                    </m:oMath>
                  </m:oMathPara>
                </a14:m>
                <a:endParaRPr lang="ko-Kore-KR" altLang="en-US" sz="2600" dirty="0"/>
              </a:p>
            </p:txBody>
          </p:sp>
        </mc:Choice>
        <mc:Fallback xmlns=""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E578CF84-487B-5478-CFED-FB42AF06C3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9040" y="2470772"/>
                <a:ext cx="540533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48764066-5651-5D2B-70CF-168EB5E83AD9}"/>
              </a:ext>
            </a:extLst>
          </p:cNvPr>
          <p:cNvCxnSpPr/>
          <p:nvPr/>
        </p:nvCxnSpPr>
        <p:spPr>
          <a:xfrm>
            <a:off x="10006156" y="2097660"/>
            <a:ext cx="0" cy="127569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70B97A03-D6FA-9F21-F475-DAC9B882711A}"/>
                  </a:ext>
                </a:extLst>
              </p:cNvPr>
              <p:cNvSpPr/>
              <p:nvPr/>
            </p:nvSpPr>
            <p:spPr>
              <a:xfrm>
                <a:off x="10526381" y="2489286"/>
                <a:ext cx="423514" cy="4924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ore-KR" sz="2600" b="1" i="1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𝑰</m:t>
                      </m:r>
                    </m:oMath>
                  </m:oMathPara>
                </a14:m>
                <a:endParaRPr lang="ko-Kore-KR" altLang="en-US" sz="2600" dirty="0"/>
              </a:p>
            </p:txBody>
          </p:sp>
        </mc:Choice>
        <mc:Fallback xmlns=""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70B97A03-D6FA-9F21-F475-DAC9B88271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26381" y="2489286"/>
                <a:ext cx="423514" cy="4924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직사각형 27">
            <a:extLst>
              <a:ext uri="{FF2B5EF4-FFF2-40B4-BE49-F238E27FC236}">
                <a16:creationId xmlns:a16="http://schemas.microsoft.com/office/drawing/2014/main" id="{FB1A70F2-6CD8-75A5-0CE6-972A813AD957}"/>
              </a:ext>
            </a:extLst>
          </p:cNvPr>
          <p:cNvSpPr/>
          <p:nvPr/>
        </p:nvSpPr>
        <p:spPr>
          <a:xfrm>
            <a:off x="8837171" y="2493997"/>
            <a:ext cx="547345" cy="464506"/>
          </a:xfrm>
          <a:prstGeom prst="rect">
            <a:avLst/>
          </a:prstGeom>
          <a:noFill/>
          <a:ln w="1905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F235570-9EAF-8D3C-8290-7020F669836A}"/>
                  </a:ext>
                </a:extLst>
              </p:cNvPr>
              <p:cNvSpPr txBox="1"/>
              <p:nvPr/>
            </p:nvSpPr>
            <p:spPr>
              <a:xfrm>
                <a:off x="7661429" y="3722152"/>
                <a:ext cx="470516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R" b="1" dirty="0"/>
                  <a:t>Identity </a:t>
                </a:r>
                <a:r>
                  <a:rPr kumimoji="1" lang="ko-KR" altLang="en-US" b="1" dirty="0"/>
                  <a:t>행렬을 제외한 </a:t>
                </a:r>
                <a14:m>
                  <m:oMath xmlns:m="http://schemas.openxmlformats.org/officeDocument/2006/math">
                    <m:r>
                      <a:rPr kumimoji="1" lang="en-US" altLang="ko-Kore-KR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𝑯</m:t>
                    </m:r>
                  </m:oMath>
                </a14:m>
                <a:r>
                  <a:rPr kumimoji="1" lang="ko-KR" altLang="en-US" b="1" dirty="0"/>
                  <a:t>만을 공개키로 저장</a:t>
                </a:r>
                <a:endParaRPr kumimoji="1" lang="en-US" altLang="ko-KR" b="1" dirty="0"/>
              </a:p>
              <a:p>
                <a:r>
                  <a:rPr kumimoji="1" lang="en-US" altLang="ko-Kore-KR" b="1" dirty="0"/>
                  <a:t>	</a:t>
                </a:r>
                <a:r>
                  <a:rPr kumimoji="1" lang="ko-KR" altLang="en-US" b="1" dirty="0"/>
                  <a:t>   </a:t>
                </a:r>
                <a:r>
                  <a:rPr kumimoji="1" lang="en-US" altLang="ko-KR" b="1" dirty="0"/>
                  <a:t>(</a:t>
                </a:r>
                <a:r>
                  <a:rPr kumimoji="1" lang="ko-KR" altLang="en-US" b="1" dirty="0"/>
                  <a:t>여전히 큰 크기</a:t>
                </a:r>
                <a:r>
                  <a:rPr kumimoji="1" lang="en-US" altLang="ko-KR" b="1" dirty="0"/>
                  <a:t>)</a:t>
                </a:r>
                <a:endParaRPr kumimoji="1" lang="en-US" altLang="ko-Kore-KR" b="1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F235570-9EAF-8D3C-8290-7020F66983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1429" y="3722152"/>
                <a:ext cx="4705165" cy="646331"/>
              </a:xfrm>
              <a:prstGeom prst="rect">
                <a:avLst/>
              </a:prstGeom>
              <a:blipFill>
                <a:blip r:embed="rId5"/>
                <a:stretch>
                  <a:fillRect l="-1078" t="-7692" b="-13462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Google Shape;507;p50">
            <a:extLst>
              <a:ext uri="{FF2B5EF4-FFF2-40B4-BE49-F238E27FC236}">
                <a16:creationId xmlns:a16="http://schemas.microsoft.com/office/drawing/2014/main" id="{2295BA84-2073-F3A1-226D-573857D8C073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2779" y="4119260"/>
            <a:ext cx="5752984" cy="236721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DC16FAC-DE83-7A6D-91E7-7024C003920E}"/>
              </a:ext>
            </a:extLst>
          </p:cNvPr>
          <p:cNvSpPr txBox="1"/>
          <p:nvPr/>
        </p:nvSpPr>
        <p:spPr>
          <a:xfrm>
            <a:off x="1933659" y="6456099"/>
            <a:ext cx="28312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/>
              <a:t>&lt;</a:t>
            </a:r>
            <a:r>
              <a:rPr kumimoji="1" lang="ko-KR" altLang="en-US" b="1" dirty="0"/>
              <a:t> </a:t>
            </a:r>
            <a:r>
              <a:rPr kumimoji="1" lang="en-US" altLang="ko-Kore-KR" b="1" dirty="0"/>
              <a:t>Classic McEliece </a:t>
            </a:r>
            <a:r>
              <a:rPr kumimoji="1" lang="ko-KR" altLang="en-US" b="1" dirty="0"/>
              <a:t>키 크기 </a:t>
            </a:r>
            <a:r>
              <a:rPr kumimoji="1" lang="en-US" altLang="ko-KR" b="1" dirty="0"/>
              <a:t>&gt;</a:t>
            </a:r>
            <a:endParaRPr kumimoji="1" lang="ko-Kore-KR" altLang="en-US" b="1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DD34D30-9364-4656-A956-C443C80E15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8852B28-D290-2A4B-A90A-47EAEF72A8E4}" type="slidenum">
              <a:rPr kumimoji="1" lang="ko-Kore-KR" altLang="en-US" smtClean="0"/>
              <a:t>58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4747441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3655F17B-AC36-FF85-614D-1449C73FCADE}"/>
              </a:ext>
            </a:extLst>
          </p:cNvPr>
          <p:cNvSpPr/>
          <p:nvPr/>
        </p:nvSpPr>
        <p:spPr>
          <a:xfrm>
            <a:off x="1367787" y="4782471"/>
            <a:ext cx="2619230" cy="157548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4" name="Google Shape;674;p69">
            <a:extLst>
              <a:ext uri="{FF2B5EF4-FFF2-40B4-BE49-F238E27FC236}">
                <a16:creationId xmlns:a16="http://schemas.microsoft.com/office/drawing/2014/main" id="{ED3496D6-2777-F09F-06DB-2B08CD3ED75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1920" y="207747"/>
            <a:ext cx="11368200" cy="7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 altLang="ko" dirty="0"/>
              <a:t>Classic McEliece : Finalist</a:t>
            </a:r>
            <a:endParaRPr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349120-1A54-CE4C-86C5-D65F44B648B3}"/>
              </a:ext>
            </a:extLst>
          </p:cNvPr>
          <p:cNvSpPr txBox="1"/>
          <p:nvPr/>
        </p:nvSpPr>
        <p:spPr>
          <a:xfrm>
            <a:off x="608831" y="2885467"/>
            <a:ext cx="41084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>
                <a:solidFill>
                  <a:schemeClr val="accent5"/>
                </a:solidFill>
              </a:rPr>
              <a:t>  	   Extended </a:t>
            </a:r>
          </a:p>
          <a:p>
            <a:r>
              <a:rPr kumimoji="1" lang="en-US" altLang="ko-Kore-KR" sz="2000" b="1" dirty="0">
                <a:solidFill>
                  <a:schemeClr val="accent5"/>
                </a:solidFill>
              </a:rPr>
              <a:t>	Private Key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38B374E5-0C7B-1C38-B3ED-B321F3F09913}"/>
              </a:ext>
            </a:extLst>
          </p:cNvPr>
          <p:cNvCxnSpPr>
            <a:cxnSpLocks/>
          </p:cNvCxnSpPr>
          <p:nvPr/>
        </p:nvCxnSpPr>
        <p:spPr>
          <a:xfrm>
            <a:off x="3250722" y="3348939"/>
            <a:ext cx="874935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2EAB52E9-7BA3-FA83-D87B-0C45CBCEB5D7}"/>
              </a:ext>
            </a:extLst>
          </p:cNvPr>
          <p:cNvSpPr/>
          <p:nvPr/>
        </p:nvSpPr>
        <p:spPr>
          <a:xfrm>
            <a:off x="4306672" y="2568594"/>
            <a:ext cx="2619651" cy="157548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2B80BAE-7F4E-7314-3E4F-2E367DEEC767}"/>
                  </a:ext>
                </a:extLst>
              </p:cNvPr>
              <p:cNvSpPr txBox="1"/>
              <p:nvPr/>
            </p:nvSpPr>
            <p:spPr>
              <a:xfrm>
                <a:off x="5060445" y="3145526"/>
                <a:ext cx="153221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ore-KR" sz="2000" b="1" dirty="0">
                    <a:solidFill>
                      <a:schemeClr val="accent5"/>
                    </a:solidFill>
                  </a:rPr>
                  <a:t>Public Key </a:t>
                </a:r>
                <a14:m>
                  <m:oMath xmlns:m="http://schemas.openxmlformats.org/officeDocument/2006/math">
                    <m:r>
                      <a:rPr kumimoji="1" lang="en-US" altLang="ko-Kore-KR" sz="2000" b="1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𝑯</m:t>
                    </m:r>
                  </m:oMath>
                </a14:m>
                <a:endParaRPr kumimoji="1" lang="en-US" altLang="ko-Kore-KR" sz="2000" b="1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2B80BAE-7F4E-7314-3E4F-2E367DEEC7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0445" y="3145526"/>
                <a:ext cx="1532214" cy="400110"/>
              </a:xfrm>
              <a:prstGeom prst="rect">
                <a:avLst/>
              </a:prstGeom>
              <a:blipFill>
                <a:blip r:embed="rId3"/>
                <a:stretch>
                  <a:fillRect l="-4132" t="-9091" b="-24242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직사각형 18">
            <a:extLst>
              <a:ext uri="{FF2B5EF4-FFF2-40B4-BE49-F238E27FC236}">
                <a16:creationId xmlns:a16="http://schemas.microsoft.com/office/drawing/2014/main" id="{B490C646-151A-E242-FD20-7DBAF85390E3}"/>
              </a:ext>
            </a:extLst>
          </p:cNvPr>
          <p:cNvSpPr/>
          <p:nvPr/>
        </p:nvSpPr>
        <p:spPr>
          <a:xfrm>
            <a:off x="7062337" y="3056179"/>
            <a:ext cx="352211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sz="1600" b="1" dirty="0"/>
              <a:t>    </a:t>
            </a:r>
            <a:r>
              <a:rPr kumimoji="1" lang="ko-KR" altLang="en-US" sz="1600" b="1" dirty="0"/>
              <a:t>확장된 개인키를 사용하면 </a:t>
            </a:r>
            <a:endParaRPr kumimoji="1" lang="en-US" altLang="ko-KR" sz="1600" b="1" dirty="0"/>
          </a:p>
          <a:p>
            <a:r>
              <a:rPr kumimoji="1" lang="ko-KR" altLang="en-US" sz="1600" b="1" dirty="0"/>
              <a:t>    공개키를 한 컬럼</a:t>
            </a:r>
            <a:r>
              <a:rPr kumimoji="1" lang="en-US" altLang="ko-KR" sz="1600" b="1" dirty="0"/>
              <a:t> </a:t>
            </a:r>
            <a:r>
              <a:rPr kumimoji="1" lang="ko-KR" altLang="en-US" sz="1600" b="1" dirty="0"/>
              <a:t>씩 생성할 수 있음</a:t>
            </a:r>
            <a:endParaRPr lang="ko-Kore-KR" altLang="en-US" sz="1600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91F80AC-E9D5-09A4-2E12-49BB57DD218F}"/>
              </a:ext>
            </a:extLst>
          </p:cNvPr>
          <p:cNvSpPr/>
          <p:nvPr/>
        </p:nvSpPr>
        <p:spPr>
          <a:xfrm>
            <a:off x="4460835" y="2648541"/>
            <a:ext cx="153706" cy="140772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6BA1B95-8297-8ECA-DE8B-A81D06967AAF}"/>
              </a:ext>
            </a:extLst>
          </p:cNvPr>
          <p:cNvSpPr/>
          <p:nvPr/>
        </p:nvSpPr>
        <p:spPr>
          <a:xfrm>
            <a:off x="4674198" y="2652891"/>
            <a:ext cx="153706" cy="1407729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05E68D0-5A1A-4D77-8790-37A578FC7B1E}"/>
                  </a:ext>
                </a:extLst>
              </p:cNvPr>
              <p:cNvSpPr txBox="1"/>
              <p:nvPr/>
            </p:nvSpPr>
            <p:spPr>
              <a:xfrm>
                <a:off x="5376875" y="5889043"/>
                <a:ext cx="87344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ore-KR" sz="1600" b="1" dirty="0"/>
                  <a:t>Secret </a:t>
                </a:r>
                <a14:m>
                  <m:oMath xmlns:m="http://schemas.openxmlformats.org/officeDocument/2006/math">
                    <m:r>
                      <a:rPr kumimoji="1" lang="en-US" altLang="ko-Kore-KR" sz="1600" b="1" i="1" smtClean="0">
                        <a:latin typeface="Cambria Math" panose="02040503050406030204" pitchFamily="18" charset="0"/>
                      </a:rPr>
                      <m:t>𝒆</m:t>
                    </m:r>
                  </m:oMath>
                </a14:m>
                <a:endParaRPr kumimoji="1" lang="ko-Kore-KR" altLang="en-US" sz="1600" b="1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05E68D0-5A1A-4D77-8790-37A578FC7B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6875" y="5889043"/>
                <a:ext cx="873444" cy="338554"/>
              </a:xfrm>
              <a:prstGeom prst="rect">
                <a:avLst/>
              </a:prstGeom>
              <a:blipFill>
                <a:blip r:embed="rId4"/>
                <a:stretch>
                  <a:fillRect l="-4286" t="-3571" b="-17857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직사각형 2">
            <a:extLst>
              <a:ext uri="{FF2B5EF4-FFF2-40B4-BE49-F238E27FC236}">
                <a16:creationId xmlns:a16="http://schemas.microsoft.com/office/drawing/2014/main" id="{4090CF3B-1F5C-9324-B32D-B4EDA59BB411}"/>
              </a:ext>
            </a:extLst>
          </p:cNvPr>
          <p:cNvSpPr/>
          <p:nvPr/>
        </p:nvSpPr>
        <p:spPr>
          <a:xfrm>
            <a:off x="4859022" y="5467267"/>
            <a:ext cx="2238623" cy="252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96D773A-B489-FC64-8927-A57884812A2C}"/>
                  </a:ext>
                </a:extLst>
              </p:cNvPr>
              <p:cNvSpPr txBox="1"/>
              <p:nvPr/>
            </p:nvSpPr>
            <p:spPr>
              <a:xfrm>
                <a:off x="4366123" y="5385352"/>
                <a:ext cx="331821" cy="4001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ore-KR" sz="2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kumimoji="1" lang="ko-Kore-KR" altLang="en-US" sz="26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96D773A-B489-FC64-8927-A57884812A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6123" y="5385352"/>
                <a:ext cx="331821" cy="400110"/>
              </a:xfrm>
              <a:prstGeom prst="rect">
                <a:avLst/>
              </a:prstGeom>
              <a:blipFill>
                <a:blip r:embed="rId5"/>
                <a:stretch>
                  <a:fillRect l="-10714" r="-10714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직사각형 22">
            <a:extLst>
              <a:ext uri="{FF2B5EF4-FFF2-40B4-BE49-F238E27FC236}">
                <a16:creationId xmlns:a16="http://schemas.microsoft.com/office/drawing/2014/main" id="{3786AE8A-DC56-B961-6436-0AAA532F8CA6}"/>
              </a:ext>
            </a:extLst>
          </p:cNvPr>
          <p:cNvSpPr/>
          <p:nvPr/>
        </p:nvSpPr>
        <p:spPr>
          <a:xfrm>
            <a:off x="1614800" y="4867493"/>
            <a:ext cx="153706" cy="140772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E766700-FEEB-A960-FA99-20DD4672A37C}"/>
              </a:ext>
            </a:extLst>
          </p:cNvPr>
          <p:cNvSpPr/>
          <p:nvPr/>
        </p:nvSpPr>
        <p:spPr>
          <a:xfrm>
            <a:off x="1828163" y="4871843"/>
            <a:ext cx="153706" cy="1407729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605718-A9EF-475C-1A66-C630D9A56747}"/>
              </a:ext>
            </a:extLst>
          </p:cNvPr>
          <p:cNvSpPr txBox="1"/>
          <p:nvPr/>
        </p:nvSpPr>
        <p:spPr>
          <a:xfrm>
            <a:off x="1660630" y="6405536"/>
            <a:ext cx="22942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600" b="1" dirty="0"/>
              <a:t>Streaming Public Key</a:t>
            </a:r>
            <a:endParaRPr kumimoji="1" lang="ko-Kore-KR" altLang="en-US" sz="16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66B6996-A7F3-2E3B-FBA7-7C23673C47B6}"/>
                  </a:ext>
                </a:extLst>
              </p:cNvPr>
              <p:cNvSpPr txBox="1"/>
              <p:nvPr/>
            </p:nvSpPr>
            <p:spPr>
              <a:xfrm>
                <a:off x="7192896" y="5379344"/>
                <a:ext cx="341440" cy="4001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ore-KR" sz="26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kumimoji="1" lang="ko-Kore-KR" altLang="en-US" sz="26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66B6996-A7F3-2E3B-FBA7-7C23673C47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2896" y="5379344"/>
                <a:ext cx="341440" cy="400110"/>
              </a:xfrm>
              <a:prstGeom prst="rect">
                <a:avLst/>
              </a:prstGeom>
              <a:blipFill>
                <a:blip r:embed="rId6"/>
                <a:stretch>
                  <a:fillRect l="-7143" r="-714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0D00AA3-A49E-9D72-05BE-0D52FC2831D6}"/>
                  </a:ext>
                </a:extLst>
              </p:cNvPr>
              <p:cNvSpPr txBox="1"/>
              <p:nvPr/>
            </p:nvSpPr>
            <p:spPr>
              <a:xfrm>
                <a:off x="9607226" y="6417273"/>
                <a:ext cx="130516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ore-KR" sz="1600" b="1" dirty="0" err="1"/>
                  <a:t>Ciphetext</a:t>
                </a:r>
                <a:r>
                  <a:rPr kumimoji="1" lang="en-US" altLang="ko-Kore-KR" sz="1600" b="1" dirty="0"/>
                  <a:t> </a:t>
                </a:r>
                <a14:m>
                  <m:oMath xmlns:m="http://schemas.openxmlformats.org/officeDocument/2006/math">
                    <m:r>
                      <a:rPr kumimoji="1" lang="en-US" altLang="ko-Kore-KR" sz="1600" b="1" i="1" dirty="0" smtClean="0">
                        <a:latin typeface="Cambria Math" panose="02040503050406030204" pitchFamily="18" charset="0"/>
                      </a:rPr>
                      <m:t>𝑪</m:t>
                    </m:r>
                  </m:oMath>
                </a14:m>
                <a:endParaRPr kumimoji="1" lang="ko-Kore-KR" altLang="en-US" sz="1600" b="1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0D00AA3-A49E-9D72-05BE-0D52FC2831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7226" y="6417273"/>
                <a:ext cx="1305165" cy="338554"/>
              </a:xfrm>
              <a:prstGeom prst="rect">
                <a:avLst/>
              </a:prstGeom>
              <a:blipFill>
                <a:blip r:embed="rId7"/>
                <a:stretch>
                  <a:fillRect l="-1923" t="-3704" b="-22222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직사각형 30">
            <a:extLst>
              <a:ext uri="{FF2B5EF4-FFF2-40B4-BE49-F238E27FC236}">
                <a16:creationId xmlns:a16="http://schemas.microsoft.com/office/drawing/2014/main" id="{36C7B730-9E8E-F4E5-1C68-854672F310A0}"/>
              </a:ext>
            </a:extLst>
          </p:cNvPr>
          <p:cNvSpPr/>
          <p:nvPr/>
        </p:nvSpPr>
        <p:spPr>
          <a:xfrm rot="16200000">
            <a:off x="7229695" y="5368715"/>
            <a:ext cx="1577809" cy="2773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C4170D1F-8D42-BC8B-16C3-89F8746BACA3}"/>
              </a:ext>
            </a:extLst>
          </p:cNvPr>
          <p:cNvSpPr/>
          <p:nvPr/>
        </p:nvSpPr>
        <p:spPr>
          <a:xfrm rot="16200000">
            <a:off x="7252143" y="5401080"/>
            <a:ext cx="1531634" cy="214775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34" name="Google Shape;681;p69">
            <a:extLst>
              <a:ext uri="{FF2B5EF4-FFF2-40B4-BE49-F238E27FC236}">
                <a16:creationId xmlns:a16="http://schemas.microsoft.com/office/drawing/2014/main" id="{7F595979-0513-8565-63F5-F104EAAE793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76006" y="1194908"/>
            <a:ext cx="11437023" cy="1345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>
              <a:spcBef>
                <a:spcPts val="0"/>
              </a:spcBef>
              <a:buSzPts val="2800"/>
            </a:pPr>
            <a:r>
              <a:rPr lang="en-US" altLang="ko-KR" sz="2600" b="1" dirty="0"/>
              <a:t>Streaming </a:t>
            </a:r>
            <a:r>
              <a:rPr lang="ko-KR" altLang="en-US" sz="2600" b="1" dirty="0"/>
              <a:t>방식의 </a:t>
            </a:r>
            <a:r>
              <a:rPr lang="en-US" altLang="ko-KR" sz="2600" b="1" dirty="0"/>
              <a:t>Classic McEliece Key Pair</a:t>
            </a:r>
            <a:endParaRPr sz="2600" b="1" dirty="0">
              <a:solidFill>
                <a:schemeClr val="accent5"/>
              </a:solidFill>
            </a:endParaRPr>
          </a:p>
          <a:p>
            <a:r>
              <a:rPr kumimoji="1" lang="ko-KR" altLang="en-US" sz="2000" b="1" dirty="0"/>
              <a:t>완성된 행렬에 </a:t>
            </a:r>
            <a:r>
              <a:rPr kumimoji="1" lang="en-US" altLang="ko-KR" sz="2000" b="1" dirty="0"/>
              <a:t>Gaussian</a:t>
            </a:r>
            <a:r>
              <a:rPr kumimoji="1" lang="ko-KR" altLang="en-US" sz="2000" b="1" dirty="0"/>
              <a:t>을 적용하는</a:t>
            </a:r>
            <a:r>
              <a:rPr kumimoji="1" lang="ko-KR" altLang="en-US" sz="2000" dirty="0"/>
              <a:t> </a:t>
            </a:r>
            <a:r>
              <a:rPr kumimoji="1" lang="ko-KR" altLang="en-US" sz="2000" b="1" dirty="0"/>
              <a:t>기존의 </a:t>
            </a:r>
            <a:r>
              <a:rPr kumimoji="1" lang="en-US" altLang="ko-KR" sz="2000" b="1" dirty="0"/>
              <a:t>Key Pair</a:t>
            </a:r>
            <a:r>
              <a:rPr kumimoji="1" lang="ko-KR" altLang="en-US" sz="2000" b="1" dirty="0"/>
              <a:t> 방식으로는 이러한 </a:t>
            </a:r>
            <a:r>
              <a:rPr kumimoji="1" lang="en-US" altLang="ko-KR" sz="2000" b="1" dirty="0"/>
              <a:t>Streaming </a:t>
            </a:r>
            <a:r>
              <a:rPr kumimoji="1" lang="ko-KR" altLang="en-US" sz="2000" b="1" dirty="0"/>
              <a:t>방식이 불가능</a:t>
            </a:r>
            <a:endParaRPr kumimoji="1" lang="ko-Kore-KR" altLang="en-US" sz="2000" b="1" dirty="0"/>
          </a:p>
          <a:p>
            <a:pPr marL="39370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ko-KR" altLang="en-US" sz="2400" dirty="0"/>
              <a:t>   </a:t>
            </a:r>
            <a:r>
              <a:rPr lang="en-US" altLang="ko-KR" sz="2400" dirty="0"/>
              <a:t>	</a:t>
            </a:r>
            <a:endParaRPr lang="en-US" altLang="ko-KR" sz="2200" dirty="0">
              <a:solidFill>
                <a:schemeClr val="tx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DA18568-6255-D8B8-0F89-FC64F3E87B69}"/>
              </a:ext>
            </a:extLst>
          </p:cNvPr>
          <p:cNvSpPr txBox="1"/>
          <p:nvPr/>
        </p:nvSpPr>
        <p:spPr>
          <a:xfrm>
            <a:off x="678501" y="2343431"/>
            <a:ext cx="2826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800" b="1" dirty="0">
                <a:solidFill>
                  <a:srgbClr val="FF0000"/>
                </a:solidFill>
              </a:rPr>
              <a:t>1</a:t>
            </a:r>
            <a:r>
              <a:rPr kumimoji="1" lang="en-US" altLang="ko-KR" sz="1800" b="1" dirty="0">
                <a:solidFill>
                  <a:srgbClr val="FF0000"/>
                </a:solidFill>
              </a:rPr>
              <a:t>)</a:t>
            </a:r>
            <a:r>
              <a:rPr kumimoji="1" lang="ko-KR" altLang="en-US" sz="1800" b="1" dirty="0">
                <a:solidFill>
                  <a:srgbClr val="FF0000"/>
                </a:solidFill>
              </a:rPr>
              <a:t> </a:t>
            </a:r>
            <a:r>
              <a:rPr kumimoji="1" lang="en-US" altLang="ko-KR" sz="1800" b="1" dirty="0">
                <a:solidFill>
                  <a:srgbClr val="FF0000"/>
                </a:solidFill>
              </a:rPr>
              <a:t>Streaming Public Key</a:t>
            </a:r>
            <a:endParaRPr kumimoji="1" lang="ko-Kore-KR" altLang="en-US" sz="1800" b="1" dirty="0">
              <a:solidFill>
                <a:srgbClr val="FF0000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D9434DA-FF9B-296C-E4ED-BCE42A7767EC}"/>
              </a:ext>
            </a:extLst>
          </p:cNvPr>
          <p:cNvSpPr txBox="1"/>
          <p:nvPr/>
        </p:nvSpPr>
        <p:spPr>
          <a:xfrm>
            <a:off x="678501" y="4331362"/>
            <a:ext cx="3223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800" b="1" dirty="0">
                <a:solidFill>
                  <a:srgbClr val="FF0000"/>
                </a:solidFill>
              </a:rPr>
              <a:t>2</a:t>
            </a:r>
            <a:r>
              <a:rPr kumimoji="1" lang="en-US" altLang="ko-KR" sz="1800" b="1" dirty="0">
                <a:solidFill>
                  <a:srgbClr val="FF0000"/>
                </a:solidFill>
              </a:rPr>
              <a:t>)</a:t>
            </a:r>
            <a:r>
              <a:rPr kumimoji="1" lang="ko-KR" altLang="en-US" sz="1800" b="1" dirty="0">
                <a:solidFill>
                  <a:srgbClr val="FF0000"/>
                </a:solidFill>
              </a:rPr>
              <a:t> </a:t>
            </a:r>
            <a:r>
              <a:rPr kumimoji="1" lang="en-US" altLang="ko-KR" sz="1800" b="1" dirty="0">
                <a:solidFill>
                  <a:srgbClr val="FF0000"/>
                </a:solidFill>
              </a:rPr>
              <a:t>Streaming Encapsulation</a:t>
            </a:r>
            <a:endParaRPr kumimoji="1" lang="ko-Kore-KR" altLang="en-US" sz="1800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7B241D77-CEB6-4AB3-6284-8A1A8A40F793}"/>
                  </a:ext>
                </a:extLst>
              </p:cNvPr>
              <p:cNvSpPr/>
              <p:nvPr/>
            </p:nvSpPr>
            <p:spPr>
              <a:xfrm>
                <a:off x="873701" y="3607704"/>
                <a:ext cx="281448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kumimoji="1" lang="ko-KR" altLang="en-US" b="1" dirty="0"/>
                  <a:t> </a:t>
                </a:r>
                <a:r>
                  <a:rPr kumimoji="1" lang="en-US" altLang="ko-Kore-KR" b="1" dirty="0"/>
                  <a:t>(Private key + </a:t>
                </a:r>
                <a:r>
                  <a:rPr kumimoji="1" lang="ko-KR" altLang="en-US" b="1" dirty="0"/>
                  <a:t>추가 행렬 </a:t>
                </a:r>
                <a14:m>
                  <m:oMath xmlns:m="http://schemas.openxmlformats.org/officeDocument/2006/math">
                    <m:r>
                      <a:rPr kumimoji="1" lang="en-US" altLang="ko-KR" b="1" i="1" dirty="0">
                        <a:latin typeface="Cambria Math" panose="02040503050406030204" pitchFamily="18" charset="0"/>
                      </a:rPr>
                      <m:t>𝑺</m:t>
                    </m:r>
                  </m:oMath>
                </a14:m>
                <a:r>
                  <a:rPr kumimoji="1" lang="en-US" altLang="ko-Kore-KR" b="1" dirty="0"/>
                  <a:t>)</a:t>
                </a:r>
                <a:endParaRPr lang="ko-Kore-KR" altLang="en-US" dirty="0"/>
              </a:p>
            </p:txBody>
          </p:sp>
        </mc:Choice>
        <mc:Fallback xmlns=""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7B241D77-CEB6-4AB3-6284-8A1A8A40F7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701" y="3607704"/>
                <a:ext cx="2814488" cy="369332"/>
              </a:xfrm>
              <a:prstGeom prst="rect">
                <a:avLst/>
              </a:prstGeom>
              <a:blipFill>
                <a:blip r:embed="rId9"/>
                <a:stretch>
                  <a:fillRect t="-13793" r="-897" b="-31034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A2158E3-2961-4076-93F2-9ECC4F6E5C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8852B28-D290-2A4B-A90A-47EAEF72A8E4}" type="slidenum">
              <a:rPr kumimoji="1" lang="ko-Kore-KR" altLang="en-US" smtClean="0"/>
              <a:t>59</a:t>
            </a:fld>
            <a:endParaRPr kumimoji="1" lang="ko-Kore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8021A91-3D21-90C6-9426-61FCBBBFE659}"/>
              </a:ext>
            </a:extLst>
          </p:cNvPr>
          <p:cNvSpPr txBox="1"/>
          <p:nvPr/>
        </p:nvSpPr>
        <p:spPr>
          <a:xfrm>
            <a:off x="8295691" y="5400741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+</a:t>
            </a:r>
            <a:endParaRPr kumimoji="1" lang="ko-Kore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C7D79BB-58BC-AF14-7EC9-EE6666928BBA}"/>
              </a:ext>
            </a:extLst>
          </p:cNvPr>
          <p:cNvSpPr/>
          <p:nvPr/>
        </p:nvSpPr>
        <p:spPr>
          <a:xfrm rot="16200000">
            <a:off x="8056055" y="5368714"/>
            <a:ext cx="1577809" cy="2773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887525F-46C7-2484-75BE-3E9C22F4C593}"/>
              </a:ext>
            </a:extLst>
          </p:cNvPr>
          <p:cNvSpPr/>
          <p:nvPr/>
        </p:nvSpPr>
        <p:spPr>
          <a:xfrm rot="16200000">
            <a:off x="8078503" y="5410841"/>
            <a:ext cx="1531634" cy="19525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622F2B4-C3A8-F0B0-98DE-E6444D0648EE}"/>
              </a:ext>
            </a:extLst>
          </p:cNvPr>
          <p:cNvSpPr txBox="1"/>
          <p:nvPr/>
        </p:nvSpPr>
        <p:spPr>
          <a:xfrm>
            <a:off x="9139689" y="5342213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…</a:t>
            </a:r>
            <a:endParaRPr kumimoji="1" lang="ko-Kore-KR" altLang="en-US" dirty="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45D4F39-3F41-9415-C558-D11E671E9B5B}"/>
              </a:ext>
            </a:extLst>
          </p:cNvPr>
          <p:cNvSpPr/>
          <p:nvPr/>
        </p:nvSpPr>
        <p:spPr>
          <a:xfrm rot="16200000">
            <a:off x="9402820" y="5368713"/>
            <a:ext cx="1577809" cy="2773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31BD969-9A68-1651-B3D6-CF25AC9CB60F}"/>
              </a:ext>
            </a:extLst>
          </p:cNvPr>
          <p:cNvSpPr txBox="1"/>
          <p:nvPr/>
        </p:nvSpPr>
        <p:spPr>
          <a:xfrm>
            <a:off x="9566731" y="539242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=</a:t>
            </a:r>
            <a:endParaRPr kumimoji="1" lang="ko-Kore-KR" altLang="en-US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FCF84A8-3114-9988-86B5-C82E0AEE0613}"/>
              </a:ext>
            </a:extLst>
          </p:cNvPr>
          <p:cNvSpPr/>
          <p:nvPr/>
        </p:nvSpPr>
        <p:spPr>
          <a:xfrm rot="10800000">
            <a:off x="4909232" y="5518950"/>
            <a:ext cx="211326" cy="151338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84E00072-FF85-C092-9EF2-A43BAF58F1F3}"/>
              </a:ext>
            </a:extLst>
          </p:cNvPr>
          <p:cNvSpPr/>
          <p:nvPr/>
        </p:nvSpPr>
        <p:spPr>
          <a:xfrm rot="10800000">
            <a:off x="5185176" y="5518951"/>
            <a:ext cx="211326" cy="151338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1059895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9"/>
          <p:cNvSpPr txBox="1">
            <a:spLocks noGrp="1"/>
          </p:cNvSpPr>
          <p:nvPr>
            <p:ph type="title"/>
          </p:nvPr>
        </p:nvSpPr>
        <p:spPr>
          <a:xfrm>
            <a:off x="411920" y="207747"/>
            <a:ext cx="11368200" cy="7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ko"/>
              <a:t>Information Set Decoding (ISD)</a:t>
            </a:r>
            <a:endParaRPr/>
          </a:p>
        </p:txBody>
      </p:sp>
      <p:sp>
        <p:nvSpPr>
          <p:cNvPr id="175" name="Google Shape;175;p29"/>
          <p:cNvSpPr txBox="1">
            <a:spLocks noGrp="1"/>
          </p:cNvSpPr>
          <p:nvPr>
            <p:ph type="body" idx="1"/>
          </p:nvPr>
        </p:nvSpPr>
        <p:spPr>
          <a:xfrm>
            <a:off x="411163" y="1152525"/>
            <a:ext cx="11940986" cy="56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ko" b="1" dirty="0"/>
              <a:t>Information Set Decoding 알고리즘 </a:t>
            </a:r>
            <a:endParaRPr b="1" dirty="0"/>
          </a:p>
          <a:p>
            <a:pPr marL="685800" lvl="1" indent="-292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ko" dirty="0"/>
              <a:t>현재, </a:t>
            </a:r>
            <a:r>
              <a:rPr lang="ko" altLang="en-US" b="1" dirty="0">
                <a:solidFill>
                  <a:srgbClr val="2E75B5"/>
                </a:solidFill>
              </a:rPr>
              <a:t>코</a:t>
            </a:r>
            <a:r>
              <a:rPr lang="ko" b="1" dirty="0">
                <a:solidFill>
                  <a:srgbClr val="2E75B5"/>
                </a:solidFill>
              </a:rPr>
              <a:t>드기반 암호</a:t>
            </a:r>
            <a:r>
              <a:rPr lang="ko" altLang="en-US" b="1" dirty="0">
                <a:solidFill>
                  <a:srgbClr val="2E75B5"/>
                </a:solidFill>
              </a:rPr>
              <a:t>에</a:t>
            </a:r>
            <a:r>
              <a:rPr lang="ko-KR" altLang="en-US" b="1" dirty="0">
                <a:solidFill>
                  <a:srgbClr val="2E75B5"/>
                </a:solidFill>
              </a:rPr>
              <a:t> 대한 최적의</a:t>
            </a:r>
            <a:r>
              <a:rPr lang="ko" b="1" dirty="0">
                <a:solidFill>
                  <a:srgbClr val="2E75B5"/>
                </a:solidFill>
              </a:rPr>
              <a:t> 분석 알고리즘</a:t>
            </a:r>
            <a:endParaRPr b="1" dirty="0">
              <a:solidFill>
                <a:srgbClr val="2E75B5"/>
              </a:solidFill>
            </a:endParaRPr>
          </a:p>
          <a:p>
            <a:pPr marL="685800" lvl="1" indent="-292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ko-KR" altLang="en-US" b="1" dirty="0"/>
              <a:t>다양한</a:t>
            </a:r>
            <a:r>
              <a:rPr lang="ko" b="1" dirty="0"/>
              <a:t> ISD 알고리즘들이 존재</a:t>
            </a:r>
            <a:r>
              <a:rPr lang="ko" dirty="0"/>
              <a:t>하지만, </a:t>
            </a:r>
            <a:r>
              <a:rPr lang="ko" b="1" dirty="0"/>
              <a:t>획기적인 성능차이는 없음</a:t>
            </a:r>
            <a:endParaRPr lang="en-US" altLang="ko" b="1" dirty="0"/>
          </a:p>
          <a:p>
            <a:pPr marL="685800" lvl="1" indent="-292100">
              <a:spcBef>
                <a:spcPts val="0"/>
              </a:spcBef>
              <a:buSzPts val="2800"/>
            </a:pPr>
            <a:r>
              <a:rPr lang="ko" altLang="en-US" b="1" dirty="0"/>
              <a:t>파라미터를</a:t>
            </a:r>
            <a:r>
              <a:rPr lang="ko-KR" altLang="en-US" b="1" dirty="0"/>
              <a:t> 키우면</a:t>
            </a:r>
            <a:r>
              <a:rPr lang="en-US" altLang="ko-KR" b="1" dirty="0"/>
              <a:t>,</a:t>
            </a:r>
            <a:r>
              <a:rPr lang="ko-KR" altLang="en-US" b="1" dirty="0"/>
              <a:t> </a:t>
            </a:r>
            <a:r>
              <a:rPr lang="ko-KR" altLang="en-US" b="1" dirty="0">
                <a:solidFill>
                  <a:srgbClr val="FF0000"/>
                </a:solidFill>
              </a:rPr>
              <a:t>최신 </a:t>
            </a:r>
            <a:r>
              <a:rPr lang="en-US" altLang="ko" b="1" dirty="0">
                <a:solidFill>
                  <a:srgbClr val="FF0000"/>
                </a:solidFill>
              </a:rPr>
              <a:t>ISD</a:t>
            </a:r>
            <a:r>
              <a:rPr lang="ko" altLang="en-US" b="1" dirty="0">
                <a:solidFill>
                  <a:srgbClr val="FF0000"/>
                </a:solidFill>
              </a:rPr>
              <a:t>들도</a:t>
            </a:r>
            <a:r>
              <a:rPr lang="ko-KR" altLang="en-US" b="1" dirty="0">
                <a:solidFill>
                  <a:srgbClr val="FF0000"/>
                </a:solidFill>
              </a:rPr>
              <a:t> 공격 성공 확률이 대폭 감소함</a:t>
            </a:r>
            <a:endParaRPr b="1" dirty="0">
              <a:solidFill>
                <a:srgbClr val="FF0000"/>
              </a:solidFill>
            </a:endParaRPr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</p:txBody>
      </p:sp>
      <p:pic>
        <p:nvPicPr>
          <p:cNvPr id="176" name="Google Shape;17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8786" y="2784360"/>
            <a:ext cx="5661624" cy="3004976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77" name="Google Shape;177;p29"/>
          <p:cNvSpPr txBox="1"/>
          <p:nvPr/>
        </p:nvSpPr>
        <p:spPr>
          <a:xfrm>
            <a:off x="1809348" y="5880575"/>
            <a:ext cx="3520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b="1" dirty="0"/>
              <a:t>&lt; Classic McEliece 홈페이지 &gt;</a:t>
            </a:r>
            <a:endParaRPr sz="1800" b="1" dirty="0"/>
          </a:p>
        </p:txBody>
      </p:sp>
      <p:pic>
        <p:nvPicPr>
          <p:cNvPr id="178" name="Google Shape;178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01862" y="2981505"/>
            <a:ext cx="5483251" cy="2807831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9"/>
          <p:cNvSpPr txBox="1"/>
          <p:nvPr/>
        </p:nvSpPr>
        <p:spPr>
          <a:xfrm>
            <a:off x="8206184" y="5837357"/>
            <a:ext cx="3520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b="1"/>
              <a:t>&lt; ISD 복잡도 비교 &gt;</a:t>
            </a:r>
            <a:endParaRPr sz="1800" b="1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8A1D2AB-A417-44B7-B606-99F757831D5E}"/>
              </a:ext>
            </a:extLst>
          </p:cNvPr>
          <p:cNvSpPr/>
          <p:nvPr/>
        </p:nvSpPr>
        <p:spPr>
          <a:xfrm>
            <a:off x="9269506" y="3657600"/>
            <a:ext cx="555812" cy="4617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1E02E81-594F-4F6B-BBA2-AE4E0102F8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8852B28-D290-2A4B-A90A-47EAEF72A8E4}" type="slidenum">
              <a:rPr kumimoji="1" lang="ko-Kore-KR" altLang="en-US" smtClean="0"/>
              <a:t>6</a:t>
            </a:fld>
            <a:endParaRPr kumimoji="1" lang="ko-Kore-KR" altLang="en-US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>
            <a:extLst>
              <a:ext uri="{FF2B5EF4-FFF2-40B4-BE49-F238E27FC236}">
                <a16:creationId xmlns:a16="http://schemas.microsoft.com/office/drawing/2014/main" id="{9CAE5B16-A6F2-E98C-A380-5CEE7F60F3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670" y="1651354"/>
            <a:ext cx="7554501" cy="1916225"/>
          </a:xfrm>
          <a:prstGeom prst="rect">
            <a:avLst/>
          </a:prstGeom>
        </p:spPr>
      </p:pic>
      <p:sp>
        <p:nvSpPr>
          <p:cNvPr id="25" name="Google Shape;674;p69">
            <a:extLst>
              <a:ext uri="{FF2B5EF4-FFF2-40B4-BE49-F238E27FC236}">
                <a16:creationId xmlns:a16="http://schemas.microsoft.com/office/drawing/2014/main" id="{BC754381-8DE2-C0F2-6888-37315593FAA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1920" y="207747"/>
            <a:ext cx="11368200" cy="7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 altLang="ko" dirty="0"/>
              <a:t>Classic McEliece : Finalist</a:t>
            </a:r>
            <a:endParaRPr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083163B-3D86-70FE-459F-BD186FDB2030}"/>
              </a:ext>
            </a:extLst>
          </p:cNvPr>
          <p:cNvSpPr/>
          <p:nvPr/>
        </p:nvSpPr>
        <p:spPr>
          <a:xfrm>
            <a:off x="3867604" y="1639743"/>
            <a:ext cx="2581656" cy="191622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434CC7A-E743-A461-D7A8-F204565DA207}"/>
              </a:ext>
            </a:extLst>
          </p:cNvPr>
          <p:cNvSpPr txBox="1"/>
          <p:nvPr/>
        </p:nvSpPr>
        <p:spPr>
          <a:xfrm>
            <a:off x="371280" y="1192754"/>
            <a:ext cx="8826455" cy="36625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ore-KR" altLang="en-US" sz="2200" b="1" dirty="0"/>
              <a:t>기존</a:t>
            </a:r>
            <a:r>
              <a:rPr kumimoji="1" lang="ko-KR" altLang="en-US" sz="2200" b="1" dirty="0"/>
              <a:t> </a:t>
            </a:r>
            <a:r>
              <a:rPr kumimoji="1" lang="en-US" altLang="ko-KR" sz="2200" b="1" dirty="0"/>
              <a:t>(</a:t>
            </a:r>
            <a:r>
              <a:rPr kumimoji="1" lang="ko-KR" altLang="en-US" sz="2200" b="1" dirty="0"/>
              <a:t>공개키 </a:t>
            </a:r>
            <a:r>
              <a:rPr kumimoji="1" lang="en-US" altLang="ko-KR" sz="2200" b="1" dirty="0"/>
              <a:t>+</a:t>
            </a:r>
            <a:r>
              <a:rPr kumimoji="1" lang="ko-KR" altLang="en-US" sz="2200" b="1" dirty="0"/>
              <a:t> 개인키</a:t>
            </a:r>
            <a:r>
              <a:rPr kumimoji="1" lang="en-US" altLang="ko-KR" sz="2200" b="1" dirty="0"/>
              <a:t>)</a:t>
            </a:r>
            <a:r>
              <a:rPr kumimoji="1" lang="ko-KR" altLang="en-US" sz="2200" b="1" dirty="0"/>
              <a:t> 크기에서 </a:t>
            </a:r>
            <a:r>
              <a:rPr kumimoji="1" lang="ko-KR" altLang="en-US" sz="2200" b="1" dirty="0">
                <a:solidFill>
                  <a:srgbClr val="FF0000"/>
                </a:solidFill>
              </a:rPr>
              <a:t>약</a:t>
            </a:r>
            <a:r>
              <a:rPr kumimoji="1" lang="ko-KR" altLang="en-US" sz="2200" b="1" dirty="0"/>
              <a:t> </a:t>
            </a:r>
            <a:r>
              <a:rPr kumimoji="1" lang="en-US" altLang="ko-KR" sz="2200" b="1" dirty="0">
                <a:solidFill>
                  <a:srgbClr val="FF0000"/>
                </a:solidFill>
              </a:rPr>
              <a:t>70</a:t>
            </a:r>
            <a:r>
              <a:rPr kumimoji="1" lang="ko-KR" altLang="en-US" sz="2200" b="1" dirty="0">
                <a:solidFill>
                  <a:srgbClr val="FF0000"/>
                </a:solidFill>
              </a:rPr>
              <a:t>퍼센트</a:t>
            </a:r>
            <a:r>
              <a:rPr kumimoji="1" lang="ko-KR" altLang="en-US" sz="2200" b="1" dirty="0"/>
              <a:t> 감소</a:t>
            </a:r>
            <a:endParaRPr kumimoji="1" lang="en-US" altLang="ko-KR" sz="22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sz="2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sz="2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sz="2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sz="2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sz="2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sz="2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ore-KR" altLang="en-US" sz="2200" b="1" dirty="0"/>
              <a:t>공개키를</a:t>
            </a:r>
            <a:r>
              <a:rPr kumimoji="1" lang="ko-KR" altLang="en-US" sz="2200" b="1" dirty="0"/>
              <a:t> 생성하기 위한 </a:t>
            </a:r>
            <a:r>
              <a:rPr kumimoji="1" lang="en-US" altLang="ko-KR" sz="2200" b="1" dirty="0"/>
              <a:t>Memory Footprint, </a:t>
            </a:r>
            <a:r>
              <a:rPr kumimoji="1" lang="ko-KR" altLang="en-US" sz="2200" b="1" dirty="0">
                <a:solidFill>
                  <a:srgbClr val="FF0000"/>
                </a:solidFill>
              </a:rPr>
              <a:t>약 </a:t>
            </a:r>
            <a:r>
              <a:rPr kumimoji="1" lang="en-US" altLang="ko-KR" sz="2200" b="1" dirty="0">
                <a:solidFill>
                  <a:srgbClr val="FF0000"/>
                </a:solidFill>
              </a:rPr>
              <a:t>76</a:t>
            </a:r>
            <a:r>
              <a:rPr kumimoji="1" lang="ko-KR" altLang="en-US" sz="2200" b="1" dirty="0">
                <a:solidFill>
                  <a:srgbClr val="FF0000"/>
                </a:solidFill>
              </a:rPr>
              <a:t>퍼센트</a:t>
            </a:r>
            <a:r>
              <a:rPr kumimoji="1" lang="ko-KR" altLang="en-US" sz="2200" b="1" dirty="0"/>
              <a:t> 감소 </a:t>
            </a:r>
            <a:endParaRPr kumimoji="1" lang="en-US" altLang="ko-KR" sz="2200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R" sz="2000" b="1" dirty="0"/>
              <a:t>Gaussian</a:t>
            </a:r>
            <a:r>
              <a:rPr kumimoji="1" lang="ko-KR" altLang="en-US" sz="2000" b="1" dirty="0"/>
              <a:t> 대신 추가 행렬 </a:t>
            </a:r>
            <a:r>
              <a:rPr kumimoji="1" lang="en-US" altLang="ko-KR" sz="2000" b="1" dirty="0"/>
              <a:t>S</a:t>
            </a:r>
            <a:r>
              <a:rPr kumimoji="1" lang="ko-KR" altLang="en-US" sz="2000" b="1" dirty="0"/>
              <a:t>의 생성으로 바뀌었기 때문 </a:t>
            </a:r>
            <a:r>
              <a:rPr kumimoji="1" lang="en-US" altLang="ko-KR" sz="2000" dirty="0"/>
              <a:t>(</a:t>
            </a:r>
            <a:r>
              <a:rPr kumimoji="1" lang="ko-KR" altLang="en-US" sz="2000" dirty="0"/>
              <a:t>행렬 </a:t>
            </a:r>
            <a:r>
              <a:rPr kumimoji="1" lang="en-US" altLang="ko-KR" sz="2000" dirty="0"/>
              <a:t>S </a:t>
            </a:r>
            <a:r>
              <a:rPr kumimoji="1" lang="ko-KR" altLang="en-US" sz="2000" dirty="0"/>
              <a:t>상세 생략</a:t>
            </a:r>
            <a:r>
              <a:rPr kumimoji="1" lang="en-US" altLang="ko-KR" sz="2000" dirty="0"/>
              <a:t>)</a:t>
            </a:r>
            <a:endParaRPr kumimoji="1" lang="en-US" altLang="ko-Kore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sz="2400" b="1" dirty="0"/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A319D5E6-BC5E-923C-4B3A-718A5D40DDF4}"/>
              </a:ext>
            </a:extLst>
          </p:cNvPr>
          <p:cNvCxnSpPr/>
          <p:nvPr/>
        </p:nvCxnSpPr>
        <p:spPr>
          <a:xfrm>
            <a:off x="4003526" y="2444556"/>
            <a:ext cx="882373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1649BF05-6A7E-39F2-F488-A5E03EDADC6B}"/>
              </a:ext>
            </a:extLst>
          </p:cNvPr>
          <p:cNvCxnSpPr/>
          <p:nvPr/>
        </p:nvCxnSpPr>
        <p:spPr>
          <a:xfrm>
            <a:off x="3995906" y="2745546"/>
            <a:ext cx="882373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7608F119-081F-CA67-897C-EA9A62B488A9}"/>
              </a:ext>
            </a:extLst>
          </p:cNvPr>
          <p:cNvCxnSpPr/>
          <p:nvPr/>
        </p:nvCxnSpPr>
        <p:spPr>
          <a:xfrm>
            <a:off x="3999716" y="3046536"/>
            <a:ext cx="882373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91FD7CC-9D0D-132D-A46A-1DF712C8FD59}"/>
              </a:ext>
            </a:extLst>
          </p:cNvPr>
          <p:cNvCxnSpPr/>
          <p:nvPr/>
        </p:nvCxnSpPr>
        <p:spPr>
          <a:xfrm>
            <a:off x="4003526" y="3347526"/>
            <a:ext cx="882373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51D5DA70-AF24-D106-1B03-77FA9186FB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670" y="4539812"/>
            <a:ext cx="7421700" cy="211669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42EBCEA4-E3CF-2D98-767A-2A37A4C33356}"/>
              </a:ext>
            </a:extLst>
          </p:cNvPr>
          <p:cNvSpPr/>
          <p:nvPr/>
        </p:nvSpPr>
        <p:spPr>
          <a:xfrm>
            <a:off x="4019340" y="4554350"/>
            <a:ext cx="2378982" cy="210215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9A4C239E-4837-C704-70E9-31D3213E6077}"/>
              </a:ext>
            </a:extLst>
          </p:cNvPr>
          <p:cNvCxnSpPr>
            <a:cxnSpLocks/>
          </p:cNvCxnSpPr>
          <p:nvPr/>
        </p:nvCxnSpPr>
        <p:spPr>
          <a:xfrm>
            <a:off x="5379757" y="5591638"/>
            <a:ext cx="19465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533BFD34-EB6E-96F0-9339-1C89C3FF6274}"/>
              </a:ext>
            </a:extLst>
          </p:cNvPr>
          <p:cNvCxnSpPr>
            <a:cxnSpLocks/>
          </p:cNvCxnSpPr>
          <p:nvPr/>
        </p:nvCxnSpPr>
        <p:spPr>
          <a:xfrm>
            <a:off x="5348890" y="5884879"/>
            <a:ext cx="19465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18D832C1-AC06-36FD-8061-DA534872E38F}"/>
              </a:ext>
            </a:extLst>
          </p:cNvPr>
          <p:cNvCxnSpPr>
            <a:cxnSpLocks/>
          </p:cNvCxnSpPr>
          <p:nvPr/>
        </p:nvCxnSpPr>
        <p:spPr>
          <a:xfrm>
            <a:off x="5352700" y="6170371"/>
            <a:ext cx="19465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65D50C5D-FA92-DBB6-88C0-E91851DB7349}"/>
              </a:ext>
            </a:extLst>
          </p:cNvPr>
          <p:cNvCxnSpPr>
            <a:cxnSpLocks/>
          </p:cNvCxnSpPr>
          <p:nvPr/>
        </p:nvCxnSpPr>
        <p:spPr>
          <a:xfrm>
            <a:off x="5348761" y="6471361"/>
            <a:ext cx="19465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570A967-828C-4708-852F-6A816B1263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8852B28-D290-2A4B-A90A-47EAEF72A8E4}" type="slidenum">
              <a:rPr kumimoji="1" lang="ko-Kore-KR" altLang="en-US" smtClean="0"/>
              <a:t>60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4701534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674;p69">
            <a:extLst>
              <a:ext uri="{FF2B5EF4-FFF2-40B4-BE49-F238E27FC236}">
                <a16:creationId xmlns:a16="http://schemas.microsoft.com/office/drawing/2014/main" id="{BC754381-8DE2-C0F2-6888-37315593FAA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1920" y="207747"/>
            <a:ext cx="11368200" cy="7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buSzPts val="3600"/>
            </a:pPr>
            <a:r>
              <a:rPr lang="en-US" altLang="ko" dirty="0"/>
              <a:t>BIKE &amp; HQC: Alternate Candidates</a:t>
            </a:r>
            <a:endParaRPr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811A8D2-E4CE-3C6E-CEF6-34658DF77C24}"/>
              </a:ext>
            </a:extLst>
          </p:cNvPr>
          <p:cNvSpPr txBox="1"/>
          <p:nvPr/>
        </p:nvSpPr>
        <p:spPr>
          <a:xfrm>
            <a:off x="251460" y="1245870"/>
            <a:ext cx="11787714" cy="52937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sz="2600" b="1" dirty="0" err="1"/>
              <a:t>Goppa</a:t>
            </a:r>
            <a:r>
              <a:rPr kumimoji="1" lang="en-US" altLang="ko-Kore-KR" sz="2600" b="1" dirty="0"/>
              <a:t> </a:t>
            </a:r>
            <a:r>
              <a:rPr kumimoji="1" lang="ko-KR" altLang="en-US" sz="2600" b="1" dirty="0"/>
              <a:t>코드가 아닌 </a:t>
            </a:r>
            <a:r>
              <a:rPr kumimoji="1" lang="en-US" altLang="ko-Kore-KR" sz="2600" b="1" dirty="0">
                <a:solidFill>
                  <a:schemeClr val="accent1"/>
                </a:solidFill>
              </a:rPr>
              <a:t>QC-MDPC </a:t>
            </a:r>
            <a:r>
              <a:rPr kumimoji="1" lang="ko-KR" altLang="en-US" sz="2600" b="1" dirty="0">
                <a:solidFill>
                  <a:schemeClr val="accent1"/>
                </a:solidFill>
              </a:rPr>
              <a:t>코드</a:t>
            </a:r>
            <a:r>
              <a:rPr kumimoji="1" lang="ko-KR" altLang="en-US" sz="2600" dirty="0"/>
              <a:t>를 사용하는 </a:t>
            </a:r>
            <a:r>
              <a:rPr kumimoji="1" lang="ko-KR" altLang="en-US" sz="2600" b="1" dirty="0"/>
              <a:t>코드기반 암호</a:t>
            </a:r>
            <a:endParaRPr kumimoji="1" lang="en-US" altLang="ko-KR" sz="2600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R" sz="2400" b="1" dirty="0"/>
              <a:t>BIKE</a:t>
            </a:r>
            <a:r>
              <a:rPr kumimoji="1" lang="ko-KR" altLang="en-US" sz="2400" dirty="0"/>
              <a:t>는 격자기반암호 대비 </a:t>
            </a:r>
            <a:r>
              <a:rPr kumimoji="1" lang="ko-KR" altLang="en-US" sz="2400" b="1" dirty="0"/>
              <a:t>전체적으로 성능이 낮음</a:t>
            </a:r>
            <a:endParaRPr kumimoji="1" lang="en-US" altLang="ko-KR" sz="2400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R" sz="2400" b="1" dirty="0"/>
              <a:t>HQC</a:t>
            </a:r>
            <a:r>
              <a:rPr kumimoji="1" lang="ko-KR" altLang="en-US" sz="2400" dirty="0"/>
              <a:t>는 </a:t>
            </a:r>
            <a:r>
              <a:rPr kumimoji="1" lang="en-US" altLang="ko-KR" sz="2400" b="1" dirty="0"/>
              <a:t>BIKE</a:t>
            </a:r>
            <a:r>
              <a:rPr kumimoji="1" lang="ko-KR" altLang="en-US" sz="2400" b="1" dirty="0"/>
              <a:t>보다 큰 크기의 공개키와 암호문</a:t>
            </a:r>
            <a:r>
              <a:rPr kumimoji="1" lang="ko-KR" altLang="en-US" sz="2400" dirty="0"/>
              <a:t> </a:t>
            </a:r>
            <a:r>
              <a:rPr kumimoji="1" lang="ko-KR" altLang="en-US" sz="2400" b="1" dirty="0"/>
              <a:t>사용</a:t>
            </a:r>
            <a:endParaRPr kumimoji="1" lang="en-US" altLang="ko-KR" sz="2400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R" sz="2400" dirty="0"/>
              <a:t>BIKE</a:t>
            </a:r>
            <a:r>
              <a:rPr kumimoji="1" lang="ko-KR" altLang="en-US" sz="2400" dirty="0"/>
              <a:t>와 </a:t>
            </a:r>
            <a:r>
              <a:rPr kumimoji="1" lang="en-US" altLang="ko-KR" sz="2400" dirty="0"/>
              <a:t>HQC</a:t>
            </a:r>
            <a:r>
              <a:rPr kumimoji="1" lang="ko-KR" altLang="en-US" sz="2400" dirty="0"/>
              <a:t>는 모두 </a:t>
            </a:r>
            <a:r>
              <a:rPr kumimoji="1" lang="ko-KR" altLang="en-US" sz="2400" b="1" dirty="0"/>
              <a:t>디코딩 실패 확률이 존재</a:t>
            </a:r>
            <a:r>
              <a:rPr kumimoji="1" lang="ko-KR" altLang="en-US" sz="2400" dirty="0"/>
              <a:t>함</a:t>
            </a:r>
            <a:r>
              <a:rPr kumimoji="1" lang="ko-KR" altLang="en-US" sz="2400" b="1" dirty="0"/>
              <a:t> </a:t>
            </a:r>
            <a:r>
              <a:rPr kumimoji="1" lang="en-US" altLang="ko-KR" sz="2400" b="1" dirty="0"/>
              <a:t>(</a:t>
            </a:r>
            <a:r>
              <a:rPr kumimoji="1" lang="en-US" altLang="ko-KR" sz="2400" dirty="0" err="1"/>
              <a:t>Goppa</a:t>
            </a:r>
            <a:r>
              <a:rPr kumimoji="1" lang="en-US" altLang="ko-KR" sz="2400" dirty="0"/>
              <a:t> </a:t>
            </a:r>
            <a:r>
              <a:rPr kumimoji="1" lang="ko-KR" altLang="en-US" sz="2400" dirty="0"/>
              <a:t>코드는 실패 </a:t>
            </a:r>
            <a:r>
              <a:rPr kumimoji="1" lang="en-US" altLang="ko-KR" sz="2400" dirty="0"/>
              <a:t>X</a:t>
            </a:r>
            <a:r>
              <a:rPr kumimoji="1" lang="en-US" altLang="ko-KR" sz="2400" b="1" dirty="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kumimoji="1" lang="en-US" altLang="ko-Kore-KR" sz="2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ore-KR" altLang="en-US" sz="2400" b="1" dirty="0">
                <a:solidFill>
                  <a:srgbClr val="FF0000"/>
                </a:solidFill>
              </a:rPr>
              <a:t>암호</a:t>
            </a:r>
            <a:r>
              <a:rPr kumimoji="1" lang="ko-KR" altLang="en-US" sz="2400" b="1" dirty="0">
                <a:solidFill>
                  <a:srgbClr val="FF0000"/>
                </a:solidFill>
              </a:rPr>
              <a:t> </a:t>
            </a:r>
            <a:r>
              <a:rPr kumimoji="1" lang="ko-Kore-KR" altLang="en-US" sz="2400" b="1" dirty="0">
                <a:solidFill>
                  <a:srgbClr val="FF0000"/>
                </a:solidFill>
              </a:rPr>
              <a:t>안전성에</a:t>
            </a:r>
            <a:r>
              <a:rPr kumimoji="1" lang="ko-KR" altLang="en-US" sz="2400" b="1" dirty="0">
                <a:solidFill>
                  <a:srgbClr val="FF0000"/>
                </a:solidFill>
              </a:rPr>
              <a:t> 대한 확신이 부족</a:t>
            </a:r>
            <a:r>
              <a:rPr kumimoji="1" lang="ko-KR" altLang="en-US" sz="2400" dirty="0"/>
              <a:t>한 상황</a:t>
            </a:r>
            <a:r>
              <a:rPr kumimoji="1" lang="en-US" altLang="ko-KR" sz="2400" dirty="0"/>
              <a:t> </a:t>
            </a:r>
            <a:r>
              <a:rPr kumimoji="1" lang="en-US" altLang="ko-KR" sz="2400" dirty="0">
                <a:sym typeface="Wingdings" pitchFamily="2" charset="2"/>
              </a:rPr>
              <a:t></a:t>
            </a:r>
            <a:r>
              <a:rPr kumimoji="1" lang="ko-KR" altLang="en-US" sz="2400" dirty="0">
                <a:sym typeface="Wingdings" pitchFamily="2" charset="2"/>
              </a:rPr>
              <a:t> </a:t>
            </a:r>
            <a:r>
              <a:rPr kumimoji="1" lang="en-US" altLang="ko-KR" sz="2400" b="1" dirty="0">
                <a:sym typeface="Wingdings" pitchFamily="2" charset="2"/>
              </a:rPr>
              <a:t>Alternate</a:t>
            </a:r>
            <a:r>
              <a:rPr kumimoji="1" lang="ko-KR" altLang="en-US" sz="2400" dirty="0">
                <a:sym typeface="Wingdings" pitchFamily="2" charset="2"/>
              </a:rPr>
              <a:t>인 이유</a:t>
            </a:r>
            <a:endParaRPr kumimoji="1" lang="en-US" altLang="ko-KR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ko-KR" altLang="en-US" sz="2400" b="1" dirty="0">
                <a:solidFill>
                  <a:srgbClr val="FF0000"/>
                </a:solidFill>
              </a:rPr>
              <a:t>높은 </a:t>
            </a:r>
            <a:r>
              <a:rPr kumimoji="1" lang="en-US" altLang="ko-KR" sz="2400" b="1" dirty="0">
                <a:solidFill>
                  <a:srgbClr val="FF0000"/>
                </a:solidFill>
              </a:rPr>
              <a:t>DFR</a:t>
            </a:r>
            <a:r>
              <a:rPr kumimoji="1" lang="en-US" altLang="ko-KR" sz="2400" dirty="0"/>
              <a:t>(Decoder Failure Rate, </a:t>
            </a:r>
            <a:r>
              <a:rPr kumimoji="1" lang="ko-KR" altLang="en-US" sz="2400" dirty="0"/>
              <a:t>복호화 실패율</a:t>
            </a:r>
            <a:r>
              <a:rPr kumimoji="1" lang="en-US" altLang="ko-KR" sz="2400" dirty="0"/>
              <a:t>)</a:t>
            </a:r>
            <a:r>
              <a:rPr kumimoji="1" lang="ko-KR" altLang="en-US" sz="2400" dirty="0"/>
              <a:t>로 인한 보안 </a:t>
            </a:r>
            <a:r>
              <a:rPr kumimoji="1" lang="ko-KR" altLang="en-US" sz="2400" b="1" dirty="0"/>
              <a:t>취약점들이 존재</a:t>
            </a:r>
            <a:endParaRPr kumimoji="1" lang="en-US" altLang="ko-KR" sz="2400" b="1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kumimoji="1" lang="ko-KR" altLang="en-US" sz="2400" dirty="0" err="1"/>
              <a:t>부채널</a:t>
            </a:r>
            <a:r>
              <a:rPr kumimoji="1" lang="ko-KR" altLang="en-US" sz="2400" dirty="0"/>
              <a:t> 분석</a:t>
            </a:r>
            <a:r>
              <a:rPr kumimoji="1" lang="en-US" altLang="ko-KR" sz="2400" dirty="0"/>
              <a:t>, Reaction attack </a:t>
            </a:r>
            <a:r>
              <a:rPr kumimoji="1" lang="ko-KR" altLang="en-US" sz="2400" dirty="0"/>
              <a:t>등</a:t>
            </a:r>
            <a:r>
              <a:rPr kumimoji="1" lang="en-US" altLang="ko-KR" sz="2400" dirty="0"/>
              <a:t> (</a:t>
            </a:r>
            <a:r>
              <a:rPr kumimoji="1" lang="ko-KR" altLang="en-US" sz="2400" dirty="0"/>
              <a:t>실패 과정에서 비밀 정보가 노출됨</a:t>
            </a:r>
            <a:r>
              <a:rPr kumimoji="1" lang="en-US" altLang="ko-KR" sz="2400" dirty="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ko-KR" altLang="en-US" sz="2400" b="1" dirty="0"/>
              <a:t>매우 최근까지도 </a:t>
            </a:r>
            <a:r>
              <a:rPr kumimoji="1" lang="en-US" altLang="ko-KR" sz="2400" b="1" dirty="0"/>
              <a:t>BIKE</a:t>
            </a:r>
            <a:r>
              <a:rPr kumimoji="1" lang="ko-KR" altLang="en-US" sz="2400" b="1" dirty="0"/>
              <a:t>에 대한 보안 취약점</a:t>
            </a:r>
            <a:r>
              <a:rPr kumimoji="1" lang="ko-KR" altLang="en-US" sz="2400" dirty="0"/>
              <a:t>에 대한 논문이 발표되고 있음</a:t>
            </a:r>
            <a:r>
              <a:rPr kumimoji="1" lang="en-US" altLang="ko-KR" sz="2400" dirty="0"/>
              <a:t>[</a:t>
            </a:r>
            <a:r>
              <a:rPr lang="ko-KR" altLang="en-US" sz="2400" dirty="0">
                <a:solidFill>
                  <a:schemeClr val="tx1"/>
                </a:solidFill>
              </a:rPr>
              <a:t>*</a:t>
            </a:r>
            <a:r>
              <a:rPr kumimoji="1" lang="en-US" altLang="ko-KR" sz="2400" dirty="0"/>
              <a:t>]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kumimoji="1" lang="ko-KR" altLang="en-US" sz="2400" dirty="0"/>
              <a:t> </a:t>
            </a:r>
            <a:r>
              <a:rPr kumimoji="1" lang="en-US" altLang="ko-KR" sz="2400" b="1" dirty="0"/>
              <a:t>Weak-Key</a:t>
            </a:r>
            <a:r>
              <a:rPr kumimoji="1" lang="ko-KR" altLang="en-US" sz="2400" b="1" dirty="0" err="1"/>
              <a:t>를</a:t>
            </a:r>
            <a:r>
              <a:rPr kumimoji="1" lang="ko-KR" altLang="en-US" sz="2400" b="1" dirty="0"/>
              <a:t> 사용할 때 발생하는 </a:t>
            </a:r>
            <a:r>
              <a:rPr kumimoji="1" lang="en-US" altLang="ko-KR" sz="2400" b="1" dirty="0"/>
              <a:t>DFR</a:t>
            </a:r>
            <a:r>
              <a:rPr kumimoji="1" lang="ko-KR" altLang="en-US" sz="2400" dirty="0"/>
              <a:t>로 인해 </a:t>
            </a:r>
            <a:r>
              <a:rPr kumimoji="1" lang="en-US" altLang="ko-KR" sz="2400" b="1" dirty="0">
                <a:solidFill>
                  <a:srgbClr val="FF0000"/>
                </a:solidFill>
              </a:rPr>
              <a:t>IND-CCA </a:t>
            </a:r>
            <a:r>
              <a:rPr kumimoji="1" lang="ko-KR" altLang="en-US" sz="2400" b="1" dirty="0">
                <a:solidFill>
                  <a:srgbClr val="FF0000"/>
                </a:solidFill>
              </a:rPr>
              <a:t>보안성이 훼손될 수</a:t>
            </a:r>
            <a:r>
              <a:rPr kumimoji="1" lang="ko-KR" altLang="en-US" sz="2400" b="1" dirty="0"/>
              <a:t> </a:t>
            </a:r>
            <a:r>
              <a:rPr kumimoji="1" lang="ko-KR" altLang="en-US" sz="2400" dirty="0"/>
              <a:t>있음</a:t>
            </a:r>
            <a:endParaRPr kumimoji="1" lang="en-US" altLang="ko-KR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kumimoji="1" lang="en-US" altLang="ko-Kore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sz="2400" b="1" dirty="0">
                <a:solidFill>
                  <a:schemeClr val="accent1"/>
                </a:solidFill>
              </a:rPr>
              <a:t>HQC</a:t>
            </a:r>
            <a:r>
              <a:rPr kumimoji="1" lang="ko-KR" altLang="en-US" sz="2400" b="1" dirty="0">
                <a:solidFill>
                  <a:schemeClr val="accent1"/>
                </a:solidFill>
              </a:rPr>
              <a:t>의 보안 증명은 </a:t>
            </a:r>
            <a:r>
              <a:rPr kumimoji="1" lang="en-US" altLang="ko-KR" sz="2400" b="1" dirty="0">
                <a:solidFill>
                  <a:schemeClr val="accent1"/>
                </a:solidFill>
              </a:rPr>
              <a:t>BIKE</a:t>
            </a:r>
            <a:r>
              <a:rPr kumimoji="1" lang="ko-KR" altLang="en-US" sz="2400" b="1" dirty="0">
                <a:solidFill>
                  <a:schemeClr val="accent1"/>
                </a:solidFill>
              </a:rPr>
              <a:t>보다 우수한 편</a:t>
            </a:r>
            <a:r>
              <a:rPr kumimoji="1" lang="ko-KR" altLang="en-US" sz="2400" dirty="0"/>
              <a:t>이지만</a:t>
            </a:r>
            <a:r>
              <a:rPr kumimoji="1" lang="en-US" altLang="ko-KR" sz="2400" dirty="0"/>
              <a:t>,</a:t>
            </a:r>
            <a:r>
              <a:rPr kumimoji="1" lang="ko-KR" altLang="en-US" sz="2400" dirty="0"/>
              <a:t> 다른 격자기반암호 또는 </a:t>
            </a:r>
            <a:r>
              <a:rPr kumimoji="1" lang="en-US" altLang="ko-KR" sz="2400" dirty="0"/>
              <a:t>BIKE</a:t>
            </a:r>
            <a:r>
              <a:rPr kumimoji="1" lang="ko-KR" altLang="en-US" sz="2400" dirty="0"/>
              <a:t>보다 </a:t>
            </a:r>
            <a:endParaRPr kumimoji="1" lang="en-US" altLang="ko-KR" sz="2400" dirty="0"/>
          </a:p>
          <a:p>
            <a:r>
              <a:rPr kumimoji="1" lang="ko-KR" altLang="en-US" sz="2400" dirty="0"/>
              <a:t>    </a:t>
            </a:r>
            <a:r>
              <a:rPr kumimoji="1" lang="ko-KR" altLang="en-US" sz="2400" b="1" dirty="0">
                <a:solidFill>
                  <a:srgbClr val="FF0000"/>
                </a:solidFill>
              </a:rPr>
              <a:t>떨어지는 성능</a:t>
            </a:r>
            <a:r>
              <a:rPr kumimoji="1" lang="ko-KR" altLang="en-US" sz="2400" dirty="0"/>
              <a:t>을 가지고 있음 </a:t>
            </a:r>
            <a:r>
              <a:rPr kumimoji="1" lang="en-US" altLang="ko-KR" sz="2400" dirty="0">
                <a:sym typeface="Wingdings" pitchFamily="2" charset="2"/>
              </a:rPr>
              <a:t></a:t>
            </a:r>
            <a:r>
              <a:rPr kumimoji="1" lang="ko-KR" altLang="en-US" sz="2400" dirty="0">
                <a:sym typeface="Wingdings" pitchFamily="2" charset="2"/>
              </a:rPr>
              <a:t> </a:t>
            </a:r>
            <a:r>
              <a:rPr kumimoji="1" lang="en-US" altLang="ko-KR" sz="2400" b="1" dirty="0">
                <a:sym typeface="Wingdings" pitchFamily="2" charset="2"/>
              </a:rPr>
              <a:t>Alternate</a:t>
            </a:r>
            <a:r>
              <a:rPr kumimoji="1" lang="ko-KR" altLang="en-US" sz="2400" dirty="0">
                <a:sym typeface="Wingdings" pitchFamily="2" charset="2"/>
              </a:rPr>
              <a:t>인 이유</a:t>
            </a:r>
            <a:endParaRPr kumimoji="1" lang="en-US" altLang="ko-Kore-KR" sz="2400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kumimoji="1" lang="ko-Kore-KR" altLang="en-US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FC370C-D3C1-4215-FE7A-CC7F6B38A4A8}"/>
              </a:ext>
            </a:extLst>
          </p:cNvPr>
          <p:cNvSpPr txBox="1"/>
          <p:nvPr/>
        </p:nvSpPr>
        <p:spPr>
          <a:xfrm>
            <a:off x="160020" y="6241945"/>
            <a:ext cx="99733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600" dirty="0"/>
              <a:t>[</a:t>
            </a:r>
            <a:r>
              <a:rPr kumimoji="1" lang="ko-KR" altLang="en-US" sz="1600" dirty="0"/>
              <a:t>*</a:t>
            </a:r>
            <a:r>
              <a:rPr kumimoji="1" lang="en-US" altLang="ko-KR" sz="1600" dirty="0"/>
              <a:t>]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M. R. </a:t>
            </a:r>
            <a:r>
              <a:rPr kumimoji="1" lang="en-US" altLang="ko-KR" sz="1600" dirty="0" err="1"/>
              <a:t>Nosouhi</a:t>
            </a:r>
            <a:r>
              <a:rPr kumimoji="1" lang="en-US" altLang="ko-KR" sz="1600" dirty="0"/>
              <a:t> et al. “Weak-Key Analysis for BIKE Post-Quantum Key Encapsulation Mechanism”, Cryptography and </a:t>
            </a:r>
          </a:p>
          <a:p>
            <a:r>
              <a:rPr kumimoji="1" lang="en-US" altLang="ko-KR" sz="1600" dirty="0"/>
              <a:t>Security (</a:t>
            </a:r>
            <a:r>
              <a:rPr kumimoji="1" lang="en-US" altLang="ko-KR" sz="1600" dirty="0" err="1"/>
              <a:t>cs.CR</a:t>
            </a:r>
            <a:r>
              <a:rPr kumimoji="1" lang="en-US" altLang="ko-KR" sz="1600" dirty="0"/>
              <a:t>), FOS: Computer and information sciences, FOS: Computer and information sciences, 2022</a:t>
            </a:r>
            <a:endParaRPr kumimoji="1" lang="ko-Kore-KR" altLang="en-US" sz="1600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B563E5B-3B4B-4E05-B438-0EA58BD119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8852B28-D290-2A4B-A90A-47EAEF72A8E4}" type="slidenum">
              <a:rPr kumimoji="1" lang="ko-Kore-KR" altLang="en-US" smtClean="0"/>
              <a:t>61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08317173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674;p69">
            <a:extLst>
              <a:ext uri="{FF2B5EF4-FFF2-40B4-BE49-F238E27FC236}">
                <a16:creationId xmlns:a16="http://schemas.microsoft.com/office/drawing/2014/main" id="{BC754381-8DE2-C0F2-6888-37315593FAA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1920" y="207747"/>
            <a:ext cx="11368200" cy="7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buSzPts val="3600"/>
            </a:pPr>
            <a:r>
              <a:rPr lang="en-US" altLang="ko" dirty="0"/>
              <a:t>Round 3 </a:t>
            </a:r>
            <a:r>
              <a:rPr lang="ko-KR" altLang="en-US" dirty="0"/>
              <a:t>결과에 따른 후보군 축소</a:t>
            </a:r>
            <a:endParaRPr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811A8D2-E4CE-3C6E-CEF6-34658DF77C24}"/>
              </a:ext>
            </a:extLst>
          </p:cNvPr>
          <p:cNvSpPr txBox="1"/>
          <p:nvPr/>
        </p:nvSpPr>
        <p:spPr>
          <a:xfrm>
            <a:off x="188692" y="1199375"/>
            <a:ext cx="12080871" cy="50475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sz="2600" b="1" dirty="0"/>
              <a:t>Classic McEliece</a:t>
            </a:r>
            <a:r>
              <a:rPr kumimoji="1" lang="ko-KR" altLang="en-US" sz="2600" b="1" dirty="0"/>
              <a:t>의 암호 안전성</a:t>
            </a:r>
            <a:r>
              <a:rPr kumimoji="1" lang="ko-KR" altLang="en-US" sz="2600" dirty="0"/>
              <a:t>에 대해서는 별 다른 이변이 없다면 </a:t>
            </a:r>
            <a:endParaRPr kumimoji="1" lang="en-US" altLang="ko-KR" sz="2600" dirty="0"/>
          </a:p>
          <a:p>
            <a:r>
              <a:rPr kumimoji="1" lang="en-US" altLang="ko-KR" sz="2600" b="1" dirty="0">
                <a:solidFill>
                  <a:schemeClr val="accent1"/>
                </a:solidFill>
              </a:rPr>
              <a:t>   </a:t>
            </a:r>
            <a:r>
              <a:rPr kumimoji="1" lang="ko-KR" altLang="en-US" sz="2600" b="1" dirty="0">
                <a:solidFill>
                  <a:schemeClr val="accent1"/>
                </a:solidFill>
              </a:rPr>
              <a:t>여전히 안전할 것으로 평가됨</a:t>
            </a:r>
            <a:endParaRPr kumimoji="1" lang="en-US" altLang="ko-KR" sz="2600" b="1" dirty="0">
              <a:solidFill>
                <a:schemeClr val="accent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ore-KR" sz="2400" b="1" dirty="0"/>
              <a:t>Classical</a:t>
            </a:r>
            <a:r>
              <a:rPr kumimoji="1" lang="ko-KR" altLang="en-US" sz="2400" b="1" dirty="0"/>
              <a:t>이나 </a:t>
            </a:r>
            <a:r>
              <a:rPr kumimoji="1" lang="en-US" altLang="ko-KR" sz="2400" b="1" dirty="0"/>
              <a:t>Quantum</a:t>
            </a:r>
            <a:r>
              <a:rPr kumimoji="1" lang="ko-KR" altLang="en-US" sz="2400" b="1" dirty="0"/>
              <a:t> 모두</a:t>
            </a:r>
            <a:r>
              <a:rPr kumimoji="1" lang="en-US" altLang="ko-KR" sz="2400" b="1" dirty="0"/>
              <a:t>,</a:t>
            </a:r>
            <a:r>
              <a:rPr kumimoji="1" lang="ko-KR" altLang="en-US" sz="2400" dirty="0"/>
              <a:t> </a:t>
            </a:r>
            <a:r>
              <a:rPr kumimoji="1" lang="ko-KR" altLang="en-US" sz="2400" b="1" dirty="0">
                <a:solidFill>
                  <a:schemeClr val="accent1"/>
                </a:solidFill>
              </a:rPr>
              <a:t>위협적인 공격이 없음 </a:t>
            </a:r>
            <a:endParaRPr kumimoji="1" lang="en-US" altLang="ko-KR" sz="2400" b="1" dirty="0">
              <a:solidFill>
                <a:schemeClr val="accent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ko-Kore-KR" altLang="en-US" sz="2400" dirty="0"/>
              <a:t>그대로</a:t>
            </a:r>
            <a:r>
              <a:rPr kumimoji="1" lang="ko-KR" altLang="en-US" sz="2400" dirty="0"/>
              <a:t> 표준화 될 가능성이</a:t>
            </a:r>
            <a:r>
              <a:rPr kumimoji="1" lang="en-US" altLang="ko-KR" sz="2400" dirty="0"/>
              <a:t> </a:t>
            </a:r>
            <a:r>
              <a:rPr kumimoji="1" lang="ko-KR" altLang="en-US" sz="2400" dirty="0"/>
              <a:t>높아 보임</a:t>
            </a:r>
            <a:endParaRPr kumimoji="1" lang="en-US" altLang="ko-KR" sz="2400" dirty="0"/>
          </a:p>
          <a:p>
            <a:pPr lvl="1"/>
            <a:endParaRPr kumimoji="1" lang="en-US" altLang="ko-Kore-KR" sz="2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sz="2600" dirty="0"/>
              <a:t>BIKE</a:t>
            </a:r>
            <a:r>
              <a:rPr kumimoji="1" lang="ko-Kore-KR" altLang="en-US" sz="2600" dirty="0"/>
              <a:t>와</a:t>
            </a:r>
            <a:r>
              <a:rPr kumimoji="1" lang="ko-KR" altLang="en-US" sz="2600" dirty="0"/>
              <a:t> </a:t>
            </a:r>
            <a:r>
              <a:rPr kumimoji="1" lang="en-US" altLang="ko-KR" sz="2600" dirty="0"/>
              <a:t>HQC</a:t>
            </a:r>
            <a:r>
              <a:rPr kumimoji="1" lang="ko-KR" altLang="en-US" sz="2600" dirty="0"/>
              <a:t>의 경우 </a:t>
            </a:r>
            <a:r>
              <a:rPr kumimoji="1" lang="en-US" altLang="ko-KR" sz="2600" b="1" dirty="0">
                <a:solidFill>
                  <a:srgbClr val="FF0000"/>
                </a:solidFill>
              </a:rPr>
              <a:t>Static Key</a:t>
            </a:r>
            <a:r>
              <a:rPr kumimoji="1" lang="ko-KR" altLang="en-US" sz="2600" b="1" dirty="0" err="1">
                <a:solidFill>
                  <a:srgbClr val="FF0000"/>
                </a:solidFill>
              </a:rPr>
              <a:t>를</a:t>
            </a:r>
            <a:r>
              <a:rPr kumimoji="1" lang="ko-KR" altLang="en-US" sz="2600" b="1" dirty="0">
                <a:solidFill>
                  <a:srgbClr val="FF0000"/>
                </a:solidFill>
              </a:rPr>
              <a:t> 사용할 수 없음</a:t>
            </a:r>
            <a:r>
              <a:rPr kumimoji="1" lang="en-US" altLang="ko-KR" sz="2600" dirty="0"/>
              <a:t>,</a:t>
            </a:r>
            <a:r>
              <a:rPr kumimoji="1" lang="ko-KR" altLang="en-US" sz="2600" dirty="0"/>
              <a:t> 임시</a:t>
            </a:r>
            <a:r>
              <a:rPr kumimoji="1" lang="en-US" altLang="ko-KR" sz="2600" dirty="0"/>
              <a:t>(Ephemeral)</a:t>
            </a:r>
            <a:r>
              <a:rPr kumimoji="1" lang="ko-KR" altLang="en-US" sz="2600" dirty="0"/>
              <a:t> 키를 사용해야함</a:t>
            </a:r>
            <a:endParaRPr kumimoji="1" lang="en-US" altLang="ko-KR" sz="2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ko-KR" altLang="en-US" sz="2400" b="1" dirty="0"/>
              <a:t>동일 키를 사용</a:t>
            </a:r>
            <a:r>
              <a:rPr kumimoji="1" lang="ko-KR" altLang="en-US" sz="2400" dirty="0"/>
              <a:t>할 때</a:t>
            </a:r>
            <a:r>
              <a:rPr kumimoji="1" lang="en-US" altLang="ko-KR" sz="2400" dirty="0"/>
              <a:t>, </a:t>
            </a:r>
            <a:r>
              <a:rPr kumimoji="1" lang="ko-KR" altLang="en-US" sz="2400" b="1" dirty="0"/>
              <a:t>많은 수의 메시지를 암호화</a:t>
            </a:r>
            <a:r>
              <a:rPr kumimoji="1" lang="ko-KR" altLang="en-US" sz="2400" dirty="0"/>
              <a:t>하고 </a:t>
            </a:r>
            <a:r>
              <a:rPr kumimoji="1" lang="ko-KR" altLang="en-US" sz="2400" b="1" dirty="0"/>
              <a:t>특정 메시지에 대한 실패</a:t>
            </a:r>
            <a:r>
              <a:rPr kumimoji="1" lang="ko-KR" altLang="en-US" sz="2400" dirty="0"/>
              <a:t>를</a:t>
            </a:r>
            <a:endParaRPr kumimoji="1" lang="en-US" altLang="ko-KR" sz="2400" dirty="0"/>
          </a:p>
          <a:p>
            <a:pPr lvl="1"/>
            <a:r>
              <a:rPr kumimoji="1" lang="ko-KR" altLang="en-US" sz="2400" dirty="0"/>
              <a:t>    관찰하는 공격자는 </a:t>
            </a:r>
            <a:r>
              <a:rPr kumimoji="1" lang="ko-KR" altLang="en-US" sz="2400" b="1" dirty="0">
                <a:solidFill>
                  <a:srgbClr val="FF0000"/>
                </a:solidFill>
              </a:rPr>
              <a:t>비밀 키를 복구할 수 있음</a:t>
            </a:r>
            <a:endParaRPr kumimoji="1" lang="en-US" altLang="ko-KR" sz="2400" b="1" dirty="0">
              <a:solidFill>
                <a:srgbClr val="FF0000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kumimoji="1" lang="en-US" altLang="ko-KR" sz="2400" b="1" dirty="0"/>
              <a:t>IND-CCA</a:t>
            </a:r>
            <a:r>
              <a:rPr kumimoji="1" lang="ko-KR" altLang="en-US" sz="2400" b="1" dirty="0" err="1"/>
              <a:t>를</a:t>
            </a:r>
            <a:r>
              <a:rPr kumimoji="1" lang="ko-KR" altLang="en-US" sz="2400" b="1" dirty="0"/>
              <a:t> 제공하기 위해선</a:t>
            </a:r>
            <a:r>
              <a:rPr kumimoji="1" lang="en-US" altLang="ko-KR" sz="2400" b="1" dirty="0"/>
              <a:t>,</a:t>
            </a:r>
            <a:r>
              <a:rPr kumimoji="1" lang="ko-KR" altLang="en-US" sz="2400" b="1" dirty="0"/>
              <a:t> </a:t>
            </a:r>
            <a:r>
              <a:rPr kumimoji="1" lang="en-US" altLang="ko-KR" sz="2400" b="1" dirty="0"/>
              <a:t>DFR</a:t>
            </a:r>
            <a:r>
              <a:rPr kumimoji="1" lang="ko-KR" altLang="en-US" sz="2400" b="1" dirty="0"/>
              <a:t>이 무시 가능할 정도로 매우 낮아야 함</a:t>
            </a:r>
            <a:endParaRPr kumimoji="1" lang="en-US" altLang="ko-KR" sz="2400" b="1" dirty="0"/>
          </a:p>
          <a:p>
            <a:pPr lvl="1"/>
            <a:endParaRPr kumimoji="1" lang="en-US" altLang="ko-Kore-KR" sz="2400" b="1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sz="2600" b="1" dirty="0"/>
              <a:t>BIKE</a:t>
            </a:r>
            <a:r>
              <a:rPr kumimoji="1" lang="ko-KR" altLang="en-US" sz="2600" b="1" dirty="0"/>
              <a:t>와 </a:t>
            </a:r>
            <a:r>
              <a:rPr kumimoji="1" lang="en-US" altLang="ko-KR" sz="2600" b="1" dirty="0"/>
              <a:t>HQC</a:t>
            </a:r>
            <a:r>
              <a:rPr kumimoji="1" lang="ko-KR" altLang="en-US" sz="2600" dirty="0"/>
              <a:t>의 경우</a:t>
            </a:r>
            <a:r>
              <a:rPr kumimoji="1" lang="en-US" altLang="ko-KR" sz="2600" dirty="0"/>
              <a:t>,</a:t>
            </a:r>
            <a:r>
              <a:rPr kumimoji="1" lang="ko-KR" altLang="en-US" sz="2600" dirty="0"/>
              <a:t> </a:t>
            </a:r>
            <a:r>
              <a:rPr kumimoji="1" lang="ko-KR" altLang="en-US" sz="2600" b="1" dirty="0">
                <a:solidFill>
                  <a:srgbClr val="FF0000"/>
                </a:solidFill>
              </a:rPr>
              <a:t>격자기반암호 대비 메리트가 떨어진다</a:t>
            </a:r>
            <a:r>
              <a:rPr kumimoji="1" lang="en-US" altLang="ko-KR" sz="2600" b="1" dirty="0">
                <a:solidFill>
                  <a:srgbClr val="FF0000"/>
                </a:solidFill>
              </a:rPr>
              <a:t>(</a:t>
            </a:r>
            <a:r>
              <a:rPr kumimoji="1" lang="ko-KR" altLang="en-US" sz="2600" b="1" dirty="0">
                <a:solidFill>
                  <a:srgbClr val="FF0000"/>
                </a:solidFill>
              </a:rPr>
              <a:t>고 생각함</a:t>
            </a:r>
            <a:r>
              <a:rPr kumimoji="1" lang="en-US" altLang="ko-KR" sz="2600" b="1" dirty="0">
                <a:solidFill>
                  <a:srgbClr val="FF0000"/>
                </a:solidFill>
              </a:rPr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ko-KR" altLang="en-US" sz="2400" b="1" dirty="0"/>
              <a:t>보안성</a:t>
            </a:r>
            <a:r>
              <a:rPr kumimoji="1" lang="en-US" altLang="ko-KR" sz="2400" b="1" dirty="0"/>
              <a:t>,</a:t>
            </a:r>
            <a:r>
              <a:rPr kumimoji="1" lang="ko-KR" altLang="en-US" sz="2400" b="1" dirty="0"/>
              <a:t> 성능적인 측면 모두</a:t>
            </a:r>
            <a:endParaRPr kumimoji="1" lang="en-US" altLang="ko-KR" sz="2400" b="1" dirty="0"/>
          </a:p>
          <a:p>
            <a:pPr lvl="1"/>
            <a:endParaRPr kumimoji="1" lang="en-US" altLang="ko-Kore-KR" sz="2400" b="1" dirty="0">
              <a:solidFill>
                <a:srgbClr val="FF0000"/>
              </a:solidFill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C4FB67F-1079-4B5F-9EDF-6FCBBAED71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8852B28-D290-2A4B-A90A-47EAEF72A8E4}" type="slidenum">
              <a:rPr kumimoji="1" lang="ko-Kore-KR" altLang="en-US" smtClean="0"/>
              <a:t>62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2232231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0"/>
          <p:cNvSpPr txBox="1">
            <a:spLocks noGrp="1"/>
          </p:cNvSpPr>
          <p:nvPr>
            <p:ph type="title"/>
          </p:nvPr>
        </p:nvSpPr>
        <p:spPr>
          <a:xfrm>
            <a:off x="411920" y="207747"/>
            <a:ext cx="11368200" cy="7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ko"/>
              <a:t>Information Set Decoding (ISD)</a:t>
            </a:r>
            <a:endParaRPr/>
          </a:p>
        </p:txBody>
      </p:sp>
      <p:sp>
        <p:nvSpPr>
          <p:cNvPr id="185" name="Google Shape;185;p30"/>
          <p:cNvSpPr txBox="1">
            <a:spLocks noGrp="1"/>
          </p:cNvSpPr>
          <p:nvPr>
            <p:ph type="body" idx="1"/>
          </p:nvPr>
        </p:nvSpPr>
        <p:spPr>
          <a:xfrm>
            <a:off x="411163" y="1152525"/>
            <a:ext cx="11369700" cy="56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667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ko" sz="2400" b="1" dirty="0"/>
              <a:t>패리티 체크 행렬을 공개키로 사용하는</a:t>
            </a:r>
            <a:r>
              <a:rPr lang="ko" sz="2400" dirty="0"/>
              <a:t> </a:t>
            </a:r>
            <a:r>
              <a:rPr lang="ko" sz="2400" b="1" dirty="0"/>
              <a:t>Niederreiter 시스템(CM)에 대한 ISD</a:t>
            </a:r>
            <a:endParaRPr sz="2400" b="1" dirty="0"/>
          </a:p>
          <a:p>
            <a:pPr marL="2286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 dirty="0"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</p:txBody>
      </p:sp>
      <p:sp>
        <p:nvSpPr>
          <p:cNvPr id="186" name="Google Shape;186;p30"/>
          <p:cNvSpPr txBox="1"/>
          <p:nvPr/>
        </p:nvSpPr>
        <p:spPr>
          <a:xfrm>
            <a:off x="375446" y="2164275"/>
            <a:ext cx="120606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 i="1" dirty="0"/>
              <a:t>e</a:t>
            </a:r>
            <a:r>
              <a:rPr lang="ko" sz="2000" dirty="0"/>
              <a:t>  =  ( 0   </a:t>
            </a:r>
            <a:r>
              <a:rPr lang="ko" altLang="en-US" sz="2000" dirty="0"/>
              <a:t> </a:t>
            </a:r>
            <a:r>
              <a:rPr lang="ko" sz="1000" dirty="0"/>
              <a:t> </a:t>
            </a:r>
            <a:r>
              <a:rPr lang="ko" sz="2000" dirty="0"/>
              <a:t>0</a:t>
            </a:r>
            <a:r>
              <a:rPr lang="ko" sz="2000" dirty="0">
                <a:solidFill>
                  <a:schemeClr val="dk1"/>
                </a:solidFill>
              </a:rPr>
              <a:t>   </a:t>
            </a:r>
            <a:r>
              <a:rPr lang="ko" altLang="en-US" sz="2000" dirty="0">
                <a:solidFill>
                  <a:schemeClr val="dk1"/>
                </a:solidFill>
              </a:rPr>
              <a:t> </a:t>
            </a:r>
            <a:r>
              <a:rPr lang="ko" sz="1000" dirty="0">
                <a:solidFill>
                  <a:schemeClr val="dk1"/>
                </a:solidFill>
              </a:rPr>
              <a:t> </a:t>
            </a:r>
            <a:r>
              <a:rPr lang="ko" altLang="en-US" sz="1000" dirty="0">
                <a:solidFill>
                  <a:schemeClr val="dk1"/>
                </a:solidFill>
              </a:rPr>
              <a:t> </a:t>
            </a:r>
            <a:r>
              <a:rPr lang="ko" sz="2000" dirty="0">
                <a:solidFill>
                  <a:schemeClr val="dk1"/>
                </a:solidFill>
              </a:rPr>
              <a:t>0   </a:t>
            </a:r>
            <a:r>
              <a:rPr lang="ko" sz="1000" dirty="0">
                <a:solidFill>
                  <a:schemeClr val="dk1"/>
                </a:solidFill>
              </a:rPr>
              <a:t> </a:t>
            </a:r>
            <a:r>
              <a:rPr lang="ko" altLang="en-US" sz="1000" dirty="0">
                <a:solidFill>
                  <a:schemeClr val="dk1"/>
                </a:solidFill>
              </a:rPr>
              <a:t> </a:t>
            </a:r>
            <a:r>
              <a:rPr lang="ko" sz="2000" dirty="0">
                <a:solidFill>
                  <a:schemeClr val="dk1"/>
                </a:solidFill>
              </a:rPr>
              <a:t>0   </a:t>
            </a:r>
            <a:r>
              <a:rPr lang="ko" altLang="en-US" sz="2000" dirty="0">
                <a:solidFill>
                  <a:schemeClr val="dk1"/>
                </a:solidFill>
              </a:rPr>
              <a:t> </a:t>
            </a:r>
            <a:r>
              <a:rPr lang="ko" sz="1000" dirty="0">
                <a:solidFill>
                  <a:schemeClr val="dk1"/>
                </a:solidFill>
              </a:rPr>
              <a:t> </a:t>
            </a:r>
            <a:r>
              <a:rPr lang="ko" sz="2000" dirty="0">
                <a:solidFill>
                  <a:schemeClr val="dk1"/>
                </a:solidFill>
              </a:rPr>
              <a:t>0   </a:t>
            </a:r>
            <a:r>
              <a:rPr lang="ko" sz="1000" dirty="0">
                <a:solidFill>
                  <a:schemeClr val="dk1"/>
                </a:solidFill>
              </a:rPr>
              <a:t> </a:t>
            </a:r>
            <a:r>
              <a:rPr lang="ko" altLang="en-US" sz="1000" dirty="0">
                <a:solidFill>
                  <a:schemeClr val="dk1"/>
                </a:solidFill>
              </a:rPr>
              <a:t> </a:t>
            </a:r>
            <a:r>
              <a:rPr lang="ko-KR" altLang="en-US" sz="1000" dirty="0">
                <a:solidFill>
                  <a:schemeClr val="dk1"/>
                </a:solidFill>
              </a:rPr>
              <a:t> </a:t>
            </a:r>
            <a:r>
              <a:rPr lang="ko" sz="2000" dirty="0">
                <a:solidFill>
                  <a:schemeClr val="dk1"/>
                </a:solidFill>
              </a:rPr>
              <a:t>0   </a:t>
            </a:r>
            <a:r>
              <a:rPr lang="ko" altLang="en-US" sz="2000" dirty="0">
                <a:solidFill>
                  <a:schemeClr val="dk1"/>
                </a:solidFill>
              </a:rPr>
              <a:t> </a:t>
            </a:r>
            <a:r>
              <a:rPr lang="ko" sz="1000" dirty="0">
                <a:solidFill>
                  <a:schemeClr val="dk1"/>
                </a:solidFill>
              </a:rPr>
              <a:t> </a:t>
            </a:r>
            <a:r>
              <a:rPr lang="ko" sz="2000" b="1" dirty="0">
                <a:solidFill>
                  <a:srgbClr val="FF0000"/>
                </a:solidFill>
              </a:rPr>
              <a:t>1</a:t>
            </a:r>
            <a:r>
              <a:rPr lang="ko" sz="2000" dirty="0">
                <a:solidFill>
                  <a:schemeClr val="dk1"/>
                </a:solidFill>
              </a:rPr>
              <a:t>   </a:t>
            </a:r>
            <a:r>
              <a:rPr lang="ko" sz="1000" dirty="0">
                <a:solidFill>
                  <a:schemeClr val="dk1"/>
                </a:solidFill>
              </a:rPr>
              <a:t> </a:t>
            </a:r>
            <a:r>
              <a:rPr lang="ko" altLang="en-US" sz="1000" dirty="0">
                <a:solidFill>
                  <a:schemeClr val="dk1"/>
                </a:solidFill>
              </a:rPr>
              <a:t> </a:t>
            </a:r>
            <a:r>
              <a:rPr lang="ko-KR" altLang="en-US" sz="1000" dirty="0">
                <a:solidFill>
                  <a:schemeClr val="dk1"/>
                </a:solidFill>
              </a:rPr>
              <a:t> </a:t>
            </a:r>
            <a:r>
              <a:rPr lang="ko" sz="2000" b="1" dirty="0">
                <a:solidFill>
                  <a:srgbClr val="FF0000"/>
                </a:solidFill>
              </a:rPr>
              <a:t>1</a:t>
            </a:r>
            <a:r>
              <a:rPr lang="ko" sz="2000" dirty="0">
                <a:solidFill>
                  <a:schemeClr val="dk1"/>
                </a:solidFill>
              </a:rPr>
              <a:t>   </a:t>
            </a:r>
            <a:r>
              <a:rPr lang="ko" sz="1000" dirty="0">
                <a:solidFill>
                  <a:schemeClr val="dk1"/>
                </a:solidFill>
              </a:rPr>
              <a:t> </a:t>
            </a:r>
            <a:r>
              <a:rPr lang="ko" altLang="en-US" sz="1000" dirty="0">
                <a:solidFill>
                  <a:schemeClr val="dk1"/>
                </a:solidFill>
              </a:rPr>
              <a:t> </a:t>
            </a:r>
            <a:r>
              <a:rPr lang="ko-KR" altLang="en-US" sz="1000" dirty="0">
                <a:solidFill>
                  <a:schemeClr val="dk1"/>
                </a:solidFill>
              </a:rPr>
              <a:t>  </a:t>
            </a:r>
            <a:r>
              <a:rPr lang="ko" sz="2000" dirty="0">
                <a:solidFill>
                  <a:schemeClr val="dk1"/>
                </a:solidFill>
              </a:rPr>
              <a:t>0   </a:t>
            </a:r>
            <a:r>
              <a:rPr lang="ko" altLang="en-US" sz="2000" dirty="0">
                <a:solidFill>
                  <a:schemeClr val="dk1"/>
                </a:solidFill>
              </a:rPr>
              <a:t> </a:t>
            </a:r>
            <a:r>
              <a:rPr lang="ko" sz="1000" dirty="0">
                <a:solidFill>
                  <a:schemeClr val="dk1"/>
                </a:solidFill>
              </a:rPr>
              <a:t> </a:t>
            </a:r>
            <a:r>
              <a:rPr lang="ko" sz="2000" dirty="0">
                <a:solidFill>
                  <a:schemeClr val="dk1"/>
                </a:solidFill>
              </a:rPr>
              <a:t>0  </a:t>
            </a:r>
            <a:r>
              <a:rPr lang="ko" altLang="en-US" sz="2000" dirty="0">
                <a:solidFill>
                  <a:schemeClr val="dk1"/>
                </a:solidFill>
              </a:rPr>
              <a:t> </a:t>
            </a:r>
            <a:r>
              <a:rPr lang="ko" sz="2000" dirty="0">
                <a:solidFill>
                  <a:schemeClr val="dk1"/>
                </a:solidFill>
              </a:rPr>
              <a:t> </a:t>
            </a:r>
            <a:r>
              <a:rPr lang="ko" sz="1000" dirty="0">
                <a:solidFill>
                  <a:schemeClr val="dk1"/>
                </a:solidFill>
              </a:rPr>
              <a:t> </a:t>
            </a:r>
            <a:r>
              <a:rPr lang="ko" sz="2000" dirty="0">
                <a:solidFill>
                  <a:schemeClr val="dk1"/>
                </a:solidFill>
              </a:rPr>
              <a:t>0  </a:t>
            </a:r>
            <a:r>
              <a:rPr lang="ko" altLang="en-US" sz="2000" dirty="0">
                <a:solidFill>
                  <a:schemeClr val="dk1"/>
                </a:solidFill>
              </a:rPr>
              <a:t> </a:t>
            </a:r>
            <a:r>
              <a:rPr lang="ko" sz="2000" dirty="0">
                <a:solidFill>
                  <a:schemeClr val="dk1"/>
                </a:solidFill>
              </a:rPr>
              <a:t> </a:t>
            </a:r>
            <a:r>
              <a:rPr lang="ko" sz="1000" dirty="0">
                <a:solidFill>
                  <a:schemeClr val="dk1"/>
                </a:solidFill>
              </a:rPr>
              <a:t> </a:t>
            </a:r>
            <a:r>
              <a:rPr lang="ko" sz="2000" dirty="0">
                <a:solidFill>
                  <a:schemeClr val="dk1"/>
                </a:solidFill>
              </a:rPr>
              <a:t>0 </a:t>
            </a:r>
            <a:r>
              <a:rPr lang="ko" altLang="en-US" sz="2000" dirty="0">
                <a:solidFill>
                  <a:schemeClr val="dk1"/>
                </a:solidFill>
              </a:rPr>
              <a:t> </a:t>
            </a:r>
            <a:r>
              <a:rPr lang="ko" sz="2000" dirty="0">
                <a:solidFill>
                  <a:schemeClr val="dk1"/>
                </a:solidFill>
              </a:rPr>
              <a:t>  </a:t>
            </a:r>
            <a:r>
              <a:rPr lang="ko" sz="1000" dirty="0">
                <a:solidFill>
                  <a:schemeClr val="dk1"/>
                </a:solidFill>
              </a:rPr>
              <a:t> </a:t>
            </a:r>
            <a:r>
              <a:rPr lang="ko" sz="2000" dirty="0">
                <a:solidFill>
                  <a:schemeClr val="dk1"/>
                </a:solidFill>
              </a:rPr>
              <a:t>0 </a:t>
            </a:r>
            <a:r>
              <a:rPr lang="ko" altLang="en-US" sz="2000" dirty="0">
                <a:solidFill>
                  <a:schemeClr val="dk1"/>
                </a:solidFill>
              </a:rPr>
              <a:t> </a:t>
            </a:r>
            <a:r>
              <a:rPr lang="ko" sz="2000" dirty="0">
                <a:solidFill>
                  <a:schemeClr val="dk1"/>
                </a:solidFill>
              </a:rPr>
              <a:t>  </a:t>
            </a:r>
            <a:r>
              <a:rPr lang="ko" sz="1000" dirty="0">
                <a:solidFill>
                  <a:schemeClr val="dk1"/>
                </a:solidFill>
              </a:rPr>
              <a:t> </a:t>
            </a:r>
            <a:r>
              <a:rPr lang="ko" sz="2000" dirty="0">
                <a:solidFill>
                  <a:schemeClr val="dk1"/>
                </a:solidFill>
              </a:rPr>
              <a:t>0  </a:t>
            </a:r>
            <a:r>
              <a:rPr lang="ko" altLang="en-US" sz="2000" dirty="0">
                <a:solidFill>
                  <a:schemeClr val="dk1"/>
                </a:solidFill>
              </a:rPr>
              <a:t> </a:t>
            </a:r>
            <a:r>
              <a:rPr lang="ko" sz="2000" dirty="0">
                <a:solidFill>
                  <a:schemeClr val="dk1"/>
                </a:solidFill>
              </a:rPr>
              <a:t> </a:t>
            </a:r>
            <a:r>
              <a:rPr lang="ko" sz="1000" dirty="0">
                <a:solidFill>
                  <a:schemeClr val="dk1"/>
                </a:solidFill>
              </a:rPr>
              <a:t> </a:t>
            </a:r>
            <a:r>
              <a:rPr lang="ko" sz="2000" dirty="0">
                <a:solidFill>
                  <a:schemeClr val="dk1"/>
                </a:solidFill>
              </a:rPr>
              <a:t>0 </a:t>
            </a:r>
            <a:r>
              <a:rPr lang="ko" altLang="en-US" sz="2000" dirty="0">
                <a:solidFill>
                  <a:schemeClr val="dk1"/>
                </a:solidFill>
              </a:rPr>
              <a:t> </a:t>
            </a:r>
            <a:r>
              <a:rPr lang="ko" sz="2000" dirty="0">
                <a:solidFill>
                  <a:schemeClr val="dk1"/>
                </a:solidFill>
              </a:rPr>
              <a:t>  </a:t>
            </a:r>
            <a:r>
              <a:rPr lang="ko" sz="1000" dirty="0">
                <a:solidFill>
                  <a:schemeClr val="dk1"/>
                </a:solidFill>
              </a:rPr>
              <a:t> </a:t>
            </a:r>
            <a:r>
              <a:rPr lang="ko" sz="2000" dirty="0">
                <a:solidFill>
                  <a:schemeClr val="dk1"/>
                </a:solidFill>
              </a:rPr>
              <a:t>0 )  </a:t>
            </a:r>
            <a:r>
              <a:rPr lang="ko" sz="2000" b="1" dirty="0">
                <a:solidFill>
                  <a:srgbClr val="FF0000"/>
                </a:solidFill>
              </a:rPr>
              <a:t>→ </a:t>
            </a:r>
            <a:r>
              <a:rPr lang="ko" sz="2000" dirty="0">
                <a:solidFill>
                  <a:schemeClr val="dk1"/>
                </a:solidFill>
              </a:rPr>
              <a:t> </a:t>
            </a:r>
            <a:r>
              <a:rPr lang="ko" sz="2000" b="1" dirty="0">
                <a:solidFill>
                  <a:srgbClr val="FF0000"/>
                </a:solidFill>
              </a:rPr>
              <a:t>Secret (weight = 2 조건의 벡터 </a:t>
            </a:r>
            <a:r>
              <a:rPr lang="ko" sz="2000" b="1" i="1" dirty="0">
                <a:solidFill>
                  <a:srgbClr val="FF0000"/>
                </a:solidFill>
              </a:rPr>
              <a:t>e</a:t>
            </a:r>
            <a:r>
              <a:rPr lang="ko" sz="2000" b="1" dirty="0">
                <a:solidFill>
                  <a:srgbClr val="FF0000"/>
                </a:solidFill>
              </a:rPr>
              <a:t>)</a:t>
            </a:r>
            <a:r>
              <a:rPr lang="ko" sz="2000" dirty="0">
                <a:solidFill>
                  <a:schemeClr val="dk1"/>
                </a:solidFill>
              </a:rPr>
              <a:t> </a:t>
            </a:r>
            <a:endParaRPr sz="2000" dirty="0"/>
          </a:p>
        </p:txBody>
      </p:sp>
      <p:sp>
        <p:nvSpPr>
          <p:cNvPr id="187" name="Google Shape;187;p30"/>
          <p:cNvSpPr txBox="1"/>
          <p:nvPr/>
        </p:nvSpPr>
        <p:spPr>
          <a:xfrm>
            <a:off x="1426127" y="3264575"/>
            <a:ext cx="6474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30"/>
          <p:cNvSpPr txBox="1"/>
          <p:nvPr/>
        </p:nvSpPr>
        <p:spPr>
          <a:xfrm>
            <a:off x="7374714" y="2946225"/>
            <a:ext cx="5082600" cy="3200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 dirty="0">
                <a:solidFill>
                  <a:schemeClr val="dk1"/>
                </a:solidFill>
              </a:rPr>
              <a:t>※ ISD 핵심 요약</a:t>
            </a:r>
            <a:endParaRPr sz="2000" b="1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 dirty="0">
                <a:solidFill>
                  <a:schemeClr val="dk1"/>
                </a:solidFill>
              </a:rPr>
              <a:t>  1. </a:t>
            </a:r>
            <a:r>
              <a:rPr lang="ko" sz="1800" b="1" dirty="0">
                <a:solidFill>
                  <a:schemeClr val="dk1"/>
                </a:solidFill>
              </a:rPr>
              <a:t>공개키에서 </a:t>
            </a:r>
            <a:r>
              <a:rPr lang="ko" sz="1800" b="1" dirty="0">
                <a:solidFill>
                  <a:srgbClr val="2E75B5"/>
                </a:solidFill>
              </a:rPr>
              <a:t>행 개수 만큼의 열</a:t>
            </a:r>
            <a:r>
              <a:rPr lang="ko" sz="1800" b="1" dirty="0">
                <a:solidFill>
                  <a:schemeClr val="dk1"/>
                </a:solidFill>
              </a:rPr>
              <a:t> 무작위 선택</a:t>
            </a:r>
            <a:endParaRPr sz="1800" b="1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 dirty="0">
                <a:solidFill>
                  <a:schemeClr val="dk1"/>
                </a:solidFill>
              </a:rPr>
              <a:t>	</a:t>
            </a:r>
            <a:endParaRPr sz="2000" b="1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 dirty="0">
                <a:solidFill>
                  <a:schemeClr val="dk1"/>
                </a:solidFill>
              </a:rPr>
              <a:t>  2. </a:t>
            </a:r>
            <a:r>
              <a:rPr lang="ko" sz="1800" b="1" dirty="0">
                <a:solidFill>
                  <a:schemeClr val="dk1"/>
                </a:solidFill>
              </a:rPr>
              <a:t>구성한 행렬에 대해 </a:t>
            </a:r>
            <a:endParaRPr lang="en-US" altLang="ko" sz="1800" b="1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b="1" dirty="0">
                <a:solidFill>
                  <a:srgbClr val="2E75B5"/>
                </a:solidFill>
              </a:rPr>
              <a:t>      </a:t>
            </a:r>
            <a:r>
              <a:rPr lang="ko" sz="1800" b="1" dirty="0">
                <a:solidFill>
                  <a:srgbClr val="2E75B5"/>
                </a:solidFill>
              </a:rPr>
              <a:t>Gaussian Elimination</a:t>
            </a:r>
            <a:r>
              <a:rPr lang="ko" sz="1800" b="1" dirty="0">
                <a:solidFill>
                  <a:schemeClr val="dk1"/>
                </a:solidFill>
              </a:rPr>
              <a:t> 수행</a:t>
            </a:r>
            <a:endParaRPr sz="1800" b="1" dirty="0">
              <a:solidFill>
                <a:schemeClr val="dk1"/>
              </a:solidFill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 dirty="0">
                <a:solidFill>
                  <a:schemeClr val="dk1"/>
                </a:solidFill>
              </a:rPr>
              <a:t>  3. </a:t>
            </a:r>
            <a:r>
              <a:rPr lang="ko" sz="1800" b="1" dirty="0">
                <a:solidFill>
                  <a:schemeClr val="dk1"/>
                </a:solidFill>
              </a:rPr>
              <a:t>단계 1에서 </a:t>
            </a:r>
            <a:r>
              <a:rPr lang="ko" sz="1800" b="1" dirty="0">
                <a:solidFill>
                  <a:srgbClr val="2E75B5"/>
                </a:solidFill>
              </a:rPr>
              <a:t>오류 위치를 모두 포함했다면</a:t>
            </a:r>
            <a:endParaRPr sz="1800" b="1" dirty="0">
              <a:solidFill>
                <a:srgbClr val="2E75B5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b="1" dirty="0">
                <a:solidFill>
                  <a:schemeClr val="dk1"/>
                </a:solidFill>
              </a:rPr>
              <a:t>      공격 성공,   의 경우 공격 실패,   의 경우 </a:t>
            </a:r>
            <a:endParaRPr sz="1800" b="1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b="1" dirty="0">
                <a:solidFill>
                  <a:schemeClr val="dk1"/>
                </a:solidFill>
              </a:rPr>
              <a:t>      공격 성공</a:t>
            </a:r>
            <a:endParaRPr sz="1800" b="1" dirty="0">
              <a:solidFill>
                <a:schemeClr val="dk1"/>
              </a:solidFill>
            </a:endParaRPr>
          </a:p>
        </p:txBody>
      </p:sp>
      <p:cxnSp>
        <p:nvCxnSpPr>
          <p:cNvPr id="189" name="Google Shape;189;p30"/>
          <p:cNvCxnSpPr/>
          <p:nvPr/>
        </p:nvCxnSpPr>
        <p:spPr>
          <a:xfrm rot="10800000">
            <a:off x="1174600" y="5786899"/>
            <a:ext cx="0" cy="163500"/>
          </a:xfrm>
          <a:prstGeom prst="straightConnector1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90" name="Google Shape;190;p30"/>
          <p:cNvCxnSpPr/>
          <p:nvPr/>
        </p:nvCxnSpPr>
        <p:spPr>
          <a:xfrm rot="10800000">
            <a:off x="1555600" y="5786899"/>
            <a:ext cx="0" cy="163500"/>
          </a:xfrm>
          <a:prstGeom prst="straightConnector1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91" name="Google Shape;191;p30"/>
          <p:cNvCxnSpPr/>
          <p:nvPr/>
        </p:nvCxnSpPr>
        <p:spPr>
          <a:xfrm rot="10800000">
            <a:off x="1936601" y="5786899"/>
            <a:ext cx="0" cy="163500"/>
          </a:xfrm>
          <a:prstGeom prst="straightConnector1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92" name="Google Shape;192;p30"/>
          <p:cNvCxnSpPr/>
          <p:nvPr/>
        </p:nvCxnSpPr>
        <p:spPr>
          <a:xfrm rot="10800000">
            <a:off x="2317601" y="5786899"/>
            <a:ext cx="0" cy="163500"/>
          </a:xfrm>
          <a:prstGeom prst="straightConnector1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93" name="Google Shape;193;p30"/>
          <p:cNvCxnSpPr/>
          <p:nvPr/>
        </p:nvCxnSpPr>
        <p:spPr>
          <a:xfrm rot="10800000">
            <a:off x="2698601" y="5786899"/>
            <a:ext cx="0" cy="163500"/>
          </a:xfrm>
          <a:prstGeom prst="straightConnector1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94" name="Google Shape;194;p30"/>
          <p:cNvCxnSpPr/>
          <p:nvPr/>
        </p:nvCxnSpPr>
        <p:spPr>
          <a:xfrm rot="10800000">
            <a:off x="3124256" y="5786899"/>
            <a:ext cx="0" cy="163500"/>
          </a:xfrm>
          <a:prstGeom prst="straightConnector1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95" name="Google Shape;195;p30"/>
          <p:cNvCxnSpPr/>
          <p:nvPr/>
        </p:nvCxnSpPr>
        <p:spPr>
          <a:xfrm rot="10800000">
            <a:off x="3504765" y="5786899"/>
            <a:ext cx="0" cy="163500"/>
          </a:xfrm>
          <a:prstGeom prst="straightConnector1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96" name="Google Shape;196;p30"/>
          <p:cNvCxnSpPr/>
          <p:nvPr/>
        </p:nvCxnSpPr>
        <p:spPr>
          <a:xfrm rot="10800000">
            <a:off x="4273075" y="5786899"/>
            <a:ext cx="0" cy="163500"/>
          </a:xfrm>
          <a:prstGeom prst="straightConnector1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97" name="Google Shape;197;p30"/>
          <p:cNvCxnSpPr/>
          <p:nvPr/>
        </p:nvCxnSpPr>
        <p:spPr>
          <a:xfrm rot="10800000">
            <a:off x="8890541" y="5484837"/>
            <a:ext cx="0" cy="163500"/>
          </a:xfrm>
          <a:prstGeom prst="straightConnector1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98" name="Google Shape;198;p30"/>
          <p:cNvCxnSpPr/>
          <p:nvPr/>
        </p:nvCxnSpPr>
        <p:spPr>
          <a:xfrm rot="10800000">
            <a:off x="3505262" y="6092189"/>
            <a:ext cx="0" cy="1635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99" name="Google Shape;199;p30"/>
          <p:cNvCxnSpPr/>
          <p:nvPr/>
        </p:nvCxnSpPr>
        <p:spPr>
          <a:xfrm rot="10800000">
            <a:off x="3898881" y="6085880"/>
            <a:ext cx="0" cy="1635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0" name="Google Shape;200;p30"/>
          <p:cNvCxnSpPr/>
          <p:nvPr/>
        </p:nvCxnSpPr>
        <p:spPr>
          <a:xfrm rot="10800000">
            <a:off x="4286190" y="6085880"/>
            <a:ext cx="0" cy="1635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1" name="Google Shape;201;p30"/>
          <p:cNvCxnSpPr/>
          <p:nvPr/>
        </p:nvCxnSpPr>
        <p:spPr>
          <a:xfrm rot="10800000">
            <a:off x="4667191" y="6085880"/>
            <a:ext cx="0" cy="1635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2" name="Google Shape;202;p30"/>
          <p:cNvCxnSpPr/>
          <p:nvPr/>
        </p:nvCxnSpPr>
        <p:spPr>
          <a:xfrm rot="10800000">
            <a:off x="5054500" y="6085880"/>
            <a:ext cx="0" cy="1635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3" name="Google Shape;203;p30"/>
          <p:cNvCxnSpPr/>
          <p:nvPr/>
        </p:nvCxnSpPr>
        <p:spPr>
          <a:xfrm rot="10800000">
            <a:off x="5448609" y="6085880"/>
            <a:ext cx="0" cy="1635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4" name="Google Shape;204;p30"/>
          <p:cNvCxnSpPr/>
          <p:nvPr/>
        </p:nvCxnSpPr>
        <p:spPr>
          <a:xfrm rot="10800000">
            <a:off x="5841737" y="6085880"/>
            <a:ext cx="0" cy="1635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5" name="Google Shape;205;p30"/>
          <p:cNvCxnSpPr/>
          <p:nvPr/>
        </p:nvCxnSpPr>
        <p:spPr>
          <a:xfrm rot="10800000">
            <a:off x="6229047" y="6085880"/>
            <a:ext cx="0" cy="1635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6" name="Google Shape;206;p30"/>
          <p:cNvCxnSpPr/>
          <p:nvPr/>
        </p:nvCxnSpPr>
        <p:spPr>
          <a:xfrm rot="10800000">
            <a:off x="10860481" y="5496717"/>
            <a:ext cx="0" cy="1635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07" name="Google Shape;207;p30"/>
          <p:cNvSpPr txBox="1"/>
          <p:nvPr/>
        </p:nvSpPr>
        <p:spPr>
          <a:xfrm>
            <a:off x="7627729" y="1697625"/>
            <a:ext cx="3356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>
                <a:solidFill>
                  <a:schemeClr val="dk1"/>
                </a:solidFill>
              </a:rPr>
              <a:t>암호문</a:t>
            </a:r>
            <a:r>
              <a:rPr lang="ko" sz="2000" b="1" i="1">
                <a:solidFill>
                  <a:schemeClr val="dk1"/>
                </a:solidFill>
              </a:rPr>
              <a:t> C </a:t>
            </a:r>
            <a:r>
              <a:rPr lang="ko" sz="2000" i="1">
                <a:solidFill>
                  <a:schemeClr val="dk1"/>
                </a:solidFill>
              </a:rPr>
              <a:t>= </a:t>
            </a:r>
            <a:r>
              <a:rPr lang="ko" sz="2000" b="1" i="1">
                <a:solidFill>
                  <a:schemeClr val="dk1"/>
                </a:solidFill>
              </a:rPr>
              <a:t>He</a:t>
            </a:r>
            <a:r>
              <a:rPr lang="ko" sz="2000" b="1">
                <a:solidFill>
                  <a:schemeClr val="dk1"/>
                </a:solidFill>
              </a:rPr>
              <a:t> </a:t>
            </a:r>
            <a:r>
              <a:rPr lang="ko" sz="2000">
                <a:solidFill>
                  <a:schemeClr val="dk1"/>
                </a:solidFill>
              </a:rPr>
              <a:t>=</a:t>
            </a:r>
            <a:r>
              <a:rPr lang="ko" sz="2000" b="1">
                <a:solidFill>
                  <a:schemeClr val="dk1"/>
                </a:solidFill>
              </a:rPr>
              <a:t> </a:t>
            </a:r>
            <a:r>
              <a:rPr lang="ko" sz="2000">
                <a:solidFill>
                  <a:schemeClr val="dk1"/>
                </a:solidFill>
              </a:rPr>
              <a:t>(00000011)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936E19E-CE25-4D59-8BBA-557ACC6DBE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8852B28-D290-2A4B-A90A-47EAEF72A8E4}" type="slidenum">
              <a:rPr kumimoji="1" lang="ko-Kore-KR" altLang="en-US" smtClean="0"/>
              <a:t>7</a:t>
            </a:fld>
            <a:endParaRPr kumimoji="1" lang="ko-Kore-KR" altLang="en-US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ECEB8B0B-840F-E362-2F9F-C3B0CC9989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123" y="2896895"/>
            <a:ext cx="7088837" cy="274003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1"/>
          <p:cNvSpPr txBox="1">
            <a:spLocks noGrp="1"/>
          </p:cNvSpPr>
          <p:nvPr>
            <p:ph type="title"/>
          </p:nvPr>
        </p:nvSpPr>
        <p:spPr>
          <a:xfrm>
            <a:off x="411920" y="207747"/>
            <a:ext cx="11368200" cy="7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ko"/>
              <a:t>Information Set Decoding (ISD)</a:t>
            </a:r>
            <a:endParaRPr/>
          </a:p>
        </p:txBody>
      </p:sp>
      <p:sp>
        <p:nvSpPr>
          <p:cNvPr id="214" name="Google Shape;214;p31"/>
          <p:cNvSpPr txBox="1">
            <a:spLocks noGrp="1"/>
          </p:cNvSpPr>
          <p:nvPr>
            <p:ph type="body" idx="1"/>
          </p:nvPr>
        </p:nvSpPr>
        <p:spPr>
          <a:xfrm>
            <a:off x="411163" y="1152525"/>
            <a:ext cx="11369700" cy="56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667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ko" sz="2400" b="1" dirty="0"/>
              <a:t> </a:t>
            </a:r>
            <a:r>
              <a:rPr lang="ko" altLang="en-US" sz="2400" b="1" dirty="0"/>
              <a:t> </a:t>
            </a:r>
            <a:r>
              <a:rPr lang="ko-KR" altLang="en-US" sz="2400" b="1" dirty="0"/>
              <a:t> </a:t>
            </a:r>
            <a:r>
              <a:rPr lang="ko" sz="2400" b="1" dirty="0"/>
              <a:t>(공격 성공 조건)을 선택하였을 때 ISD 동작 과정</a:t>
            </a:r>
            <a:endParaRPr sz="2400" b="1" dirty="0"/>
          </a:p>
          <a:p>
            <a:pPr marL="2286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 dirty="0"/>
          </a:p>
          <a:p>
            <a:pPr marL="685800" lvl="1" indent="-2667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ko" b="1" dirty="0"/>
              <a:t>ISD 연산 중 핵심은 </a:t>
            </a:r>
            <a:r>
              <a:rPr lang="ko" b="1" dirty="0">
                <a:solidFill>
                  <a:srgbClr val="2E75B5"/>
                </a:solidFill>
              </a:rPr>
              <a:t>Gaussian Elimination, </a:t>
            </a:r>
            <a:r>
              <a:rPr lang="ko" altLang="en-US" b="1" dirty="0">
                <a:solidFill>
                  <a:srgbClr val="2E75B5"/>
                </a:solidFill>
              </a:rPr>
              <a:t> </a:t>
            </a:r>
            <a:r>
              <a:rPr lang="ko-KR" altLang="en-US" b="1" dirty="0">
                <a:solidFill>
                  <a:srgbClr val="2E75B5"/>
                </a:solidFill>
              </a:rPr>
              <a:t>  </a:t>
            </a:r>
            <a:r>
              <a:rPr lang="en-US" altLang="ko-KR" b="1" dirty="0">
                <a:solidFill>
                  <a:srgbClr val="2E75B5"/>
                </a:solidFill>
              </a:rPr>
              <a:t>	</a:t>
            </a:r>
            <a:r>
              <a:rPr lang="ko-KR" altLang="en-US" b="1" dirty="0">
                <a:solidFill>
                  <a:srgbClr val="2E75B5"/>
                </a:solidFill>
              </a:rPr>
              <a:t>  </a:t>
            </a:r>
            <a:r>
              <a:rPr lang="en-US" altLang="ko-KR" b="1" dirty="0">
                <a:solidFill>
                  <a:srgbClr val="2E75B5"/>
                </a:solidFill>
              </a:rPr>
              <a:t>      </a:t>
            </a:r>
            <a:r>
              <a:rPr lang="ko" b="1" dirty="0">
                <a:solidFill>
                  <a:srgbClr val="2E75B5"/>
                </a:solidFill>
              </a:rPr>
              <a:t>에 수행하여 Inverse 계산</a:t>
            </a:r>
            <a:endParaRPr dirty="0">
              <a:solidFill>
                <a:srgbClr val="2E75B5"/>
              </a:solidFill>
            </a:endParaRPr>
          </a:p>
        </p:txBody>
      </p:sp>
      <p:cxnSp>
        <p:nvCxnSpPr>
          <p:cNvPr id="215" name="Google Shape;215;p31"/>
          <p:cNvCxnSpPr/>
          <p:nvPr/>
        </p:nvCxnSpPr>
        <p:spPr>
          <a:xfrm rot="10800000">
            <a:off x="848382" y="1229129"/>
            <a:ext cx="0" cy="2409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216" name="Google Shape;21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5975" y="2674025"/>
            <a:ext cx="6433599" cy="3083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84525" y="4141850"/>
            <a:ext cx="4073723" cy="1105475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31"/>
          <p:cNvSpPr/>
          <p:nvPr/>
        </p:nvSpPr>
        <p:spPr>
          <a:xfrm>
            <a:off x="6523784" y="1610675"/>
            <a:ext cx="777900" cy="7623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FF0000"/>
            </a:solidFill>
            <a:prstDash val="lg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56532CE-F823-CBAA-2679-30DFDA24DB89}"/>
              </a:ext>
            </a:extLst>
          </p:cNvPr>
          <p:cNvSpPr txBox="1"/>
          <p:nvPr/>
        </p:nvSpPr>
        <p:spPr>
          <a:xfrm>
            <a:off x="3912774" y="5705475"/>
            <a:ext cx="1663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solidFill>
                  <a:srgbClr val="FF0000"/>
                </a:solidFill>
              </a:rPr>
              <a:t>Information set</a:t>
            </a:r>
            <a:endParaRPr kumimoji="1" lang="ko-Kore-KR" altLang="en-US" b="1" dirty="0">
              <a:solidFill>
                <a:srgbClr val="FF0000"/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0BFC81F-C586-43D4-A44E-3148F1D9DE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8852B28-D290-2A4B-A90A-47EAEF72A8E4}" type="slidenum">
              <a:rPr kumimoji="1" lang="ko-Kore-KR" altLang="en-US" smtClean="0"/>
              <a:t>8</a:t>
            </a:fld>
            <a:endParaRPr kumimoji="1" lang="ko-Kore-KR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2"/>
          <p:cNvSpPr txBox="1">
            <a:spLocks noGrp="1"/>
          </p:cNvSpPr>
          <p:nvPr>
            <p:ph type="title"/>
          </p:nvPr>
        </p:nvSpPr>
        <p:spPr>
          <a:xfrm>
            <a:off x="411920" y="207747"/>
            <a:ext cx="11368200" cy="7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ko"/>
              <a:t>Information Set Decoding (ISD)</a:t>
            </a:r>
            <a:endParaRPr/>
          </a:p>
        </p:txBody>
      </p:sp>
      <p:sp>
        <p:nvSpPr>
          <p:cNvPr id="224" name="Google Shape;224;p32"/>
          <p:cNvSpPr txBox="1">
            <a:spLocks noGrp="1"/>
          </p:cNvSpPr>
          <p:nvPr>
            <p:ph type="body" idx="1"/>
          </p:nvPr>
        </p:nvSpPr>
        <p:spPr>
          <a:xfrm>
            <a:off x="411163" y="1228725"/>
            <a:ext cx="11369700" cy="56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667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ko" sz="2400" b="1" dirty="0"/>
              <a:t> (계산한 Inverse </a:t>
            </a:r>
            <a:r>
              <a:rPr lang="ko" sz="2400" dirty="0"/>
              <a:t>X</a:t>
            </a:r>
            <a:r>
              <a:rPr lang="ko" sz="2400" b="1" dirty="0"/>
              <a:t> 암호문)</a:t>
            </a:r>
            <a:r>
              <a:rPr lang="ko" sz="2400" dirty="0"/>
              <a:t>의 </a:t>
            </a:r>
            <a:r>
              <a:rPr lang="ko" sz="2400" b="1" dirty="0"/>
              <a:t>결과 벡터의 </a:t>
            </a:r>
            <a:r>
              <a:rPr lang="en-US" altLang="ko-KR" sz="2400" b="1" dirty="0"/>
              <a:t>we</a:t>
            </a:r>
            <a:r>
              <a:rPr lang="ko" sz="2400" b="1" dirty="0"/>
              <a:t>ight</a:t>
            </a:r>
            <a:r>
              <a:rPr lang="ko-KR" altLang="en-US" sz="2400" b="1" dirty="0"/>
              <a:t>가</a:t>
            </a:r>
            <a:r>
              <a:rPr lang="ko" sz="2400" b="1" dirty="0"/>
              <a:t> 2인 경우</a:t>
            </a:r>
            <a:r>
              <a:rPr lang="ko" sz="2400" dirty="0"/>
              <a:t>, </a:t>
            </a:r>
            <a:r>
              <a:rPr lang="ko" sz="2400" b="1" dirty="0">
                <a:solidFill>
                  <a:srgbClr val="2E75B5"/>
                </a:solidFill>
              </a:rPr>
              <a:t>공격 성공</a:t>
            </a:r>
            <a:endParaRPr sz="2400" b="1" dirty="0">
              <a:solidFill>
                <a:srgbClr val="2E75B5"/>
              </a:solidFill>
            </a:endParaRPr>
          </a:p>
          <a:p>
            <a:pPr marL="6858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dirty="0"/>
              <a:t>→ 결과 벡터는 오류 위치를 알려줌</a:t>
            </a:r>
            <a:endParaRPr sz="2400" dirty="0"/>
          </a:p>
          <a:p>
            <a:pPr marL="6858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  <a:p>
            <a:pPr marL="6858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  <a:p>
            <a:pPr marL="6858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  <a:p>
            <a:pPr marL="6858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  <a:p>
            <a:pPr marL="6858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  <a:p>
            <a:pPr marL="6858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  <a:p>
            <a:pPr marL="6858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  <a:p>
            <a:pPr marL="6858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  <a:p>
            <a:pPr marL="6858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  <a:p>
            <a:pPr marL="6858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  <a:p>
            <a:pPr marL="6858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  <a:p>
            <a:pPr marL="228600" lvl="0" indent="-2667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ko" sz="2200" b="1" dirty="0"/>
              <a:t> 1, 2번째가 1</a:t>
            </a:r>
            <a:r>
              <a:rPr lang="ko" sz="2200" dirty="0"/>
              <a:t> → </a:t>
            </a:r>
            <a:r>
              <a:rPr lang="ko" sz="2200" b="1" dirty="0"/>
              <a:t>단계 1에서 선택한 열의 1, 2번째가 1임을 의미 </a:t>
            </a:r>
            <a:r>
              <a:rPr lang="ko" sz="2200" dirty="0"/>
              <a:t>→ </a:t>
            </a:r>
            <a:r>
              <a:rPr lang="ko" sz="2200" b="1" dirty="0">
                <a:solidFill>
                  <a:srgbClr val="2E75B5"/>
                </a:solidFill>
              </a:rPr>
              <a:t>비밀 정보 복구</a:t>
            </a:r>
            <a:endParaRPr sz="2200" b="1" dirty="0">
              <a:solidFill>
                <a:srgbClr val="2E75B5"/>
              </a:solidFill>
            </a:endParaRPr>
          </a:p>
          <a:p>
            <a:pPr marL="2286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 dirty="0"/>
          </a:p>
        </p:txBody>
      </p:sp>
      <p:pic>
        <p:nvPicPr>
          <p:cNvPr id="225" name="Google Shape;22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2225" y="2302850"/>
            <a:ext cx="6379498" cy="2954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52125" y="6125050"/>
            <a:ext cx="6235800" cy="386550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32"/>
          <p:cNvSpPr/>
          <p:nvPr/>
        </p:nvSpPr>
        <p:spPr>
          <a:xfrm>
            <a:off x="4036434" y="6118741"/>
            <a:ext cx="3085200" cy="3867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FF0000"/>
            </a:solidFill>
            <a:prstDash val="lg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p32"/>
          <p:cNvSpPr txBox="1"/>
          <p:nvPr/>
        </p:nvSpPr>
        <p:spPr>
          <a:xfrm>
            <a:off x="1064850" y="6012575"/>
            <a:ext cx="30000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 i="1">
                <a:solidFill>
                  <a:schemeClr val="dk1"/>
                </a:solidFill>
              </a:rPr>
              <a:t>e</a:t>
            </a:r>
            <a:r>
              <a:rPr lang="ko" sz="2000">
                <a:solidFill>
                  <a:schemeClr val="dk1"/>
                </a:solidFill>
              </a:rPr>
              <a:t>  =</a:t>
            </a:r>
            <a:endParaRPr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F091ED0-C12E-47BF-9915-EE81CE6347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8852B28-D290-2A4B-A90A-47EAEF72A8E4}" type="slidenum">
              <a:rPr kumimoji="1" lang="ko-Kore-KR" altLang="en-US" smtClean="0"/>
              <a:t>9</a:t>
            </a:fld>
            <a:endParaRPr kumimoji="1" lang="ko-Kore-KR" alt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1983</TotalTime>
  <Words>5218</Words>
  <Application>Microsoft Macintosh PowerPoint</Application>
  <PresentationFormat>와이드스크린</PresentationFormat>
  <Paragraphs>967</Paragraphs>
  <Slides>63</Slides>
  <Notes>49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63</vt:i4>
      </vt:variant>
    </vt:vector>
  </HeadingPairs>
  <TitlesOfParts>
    <vt:vector size="70" baseType="lpstr">
      <vt:lpstr>Malgun Gothic</vt:lpstr>
      <vt:lpstr>Malgun Gothic</vt:lpstr>
      <vt:lpstr>Arial</vt:lpstr>
      <vt:lpstr>Calibri</vt:lpstr>
      <vt:lpstr>Calibri Light</vt:lpstr>
      <vt:lpstr>Cambria Math</vt:lpstr>
      <vt:lpstr>Office 테마</vt:lpstr>
      <vt:lpstr>미래컴퓨팅 환경에 대비한 계산 복잡도 기반   (코드기반) 암호 안전성 검증 기술개발</vt:lpstr>
      <vt:lpstr>4차년도 계획 및 현재 상황</vt:lpstr>
      <vt:lpstr>올해 실적</vt:lpstr>
      <vt:lpstr>PowerPoint 프레젠테이션</vt:lpstr>
      <vt:lpstr>Code 기반 PQC 양자 구현</vt:lpstr>
      <vt:lpstr>Information Set Decoding (ISD)</vt:lpstr>
      <vt:lpstr>Information Set Decoding (ISD)</vt:lpstr>
      <vt:lpstr>Information Set Decoding (ISD)</vt:lpstr>
      <vt:lpstr>Information Set Decoding (ISD)</vt:lpstr>
      <vt:lpstr>Quantum Information Set Decoding (ISD)</vt:lpstr>
      <vt:lpstr>Quantum Information Set Decoding (ISD)</vt:lpstr>
      <vt:lpstr>Quantum Information Set Decoding</vt:lpstr>
      <vt:lpstr>Quantum Information Set Decoding</vt:lpstr>
      <vt:lpstr>Quantum Information Set Decoding</vt:lpstr>
      <vt:lpstr>PowerPoint 프레젠테이션</vt:lpstr>
      <vt:lpstr>PowerPoint 프레젠테이션</vt:lpstr>
      <vt:lpstr>PowerPoint 프레젠테이션</vt:lpstr>
      <vt:lpstr>Quantum Information Set Decoding</vt:lpstr>
      <vt:lpstr>Quantum Information Set Decoding</vt:lpstr>
      <vt:lpstr>PowerPoint 프레젠테이션</vt:lpstr>
      <vt:lpstr>PowerPoint 프레젠테이션</vt:lpstr>
      <vt:lpstr>PowerPoint 프레젠테이션</vt:lpstr>
      <vt:lpstr>Quantum Information Set Decoding</vt:lpstr>
      <vt:lpstr>Quantum Information Set Decoding</vt:lpstr>
      <vt:lpstr>PowerPoint 프레젠테이션</vt:lpstr>
      <vt:lpstr>양자 자원 이슈</vt:lpstr>
      <vt:lpstr>양자 자원 이슈</vt:lpstr>
      <vt:lpstr>PowerPoint 프레젠테이션</vt:lpstr>
      <vt:lpstr>Quantum ISD : Input Setting</vt:lpstr>
      <vt:lpstr>Quantum ISD : Information Set Setting</vt:lpstr>
      <vt:lpstr>Quantum ISD : Quantum Gaussian Elimination</vt:lpstr>
      <vt:lpstr>Quantum ISD : Weight Check</vt:lpstr>
      <vt:lpstr>PowerPoint 프레젠테이션</vt:lpstr>
      <vt:lpstr>BIKE</vt:lpstr>
      <vt:lpstr>BIKE</vt:lpstr>
      <vt:lpstr>PowerPoint 프레젠테이션</vt:lpstr>
      <vt:lpstr>Binary Field Karatsuba Multiplication</vt:lpstr>
      <vt:lpstr>Binary Field Karatsuba Multiplication</vt:lpstr>
      <vt:lpstr>Binary Field Karatsuba Multiplication</vt:lpstr>
      <vt:lpstr>PowerPoint 프레젠테이션</vt:lpstr>
      <vt:lpstr>AES Quantum Circuits</vt:lpstr>
      <vt:lpstr>AES Quantum Circuits</vt:lpstr>
      <vt:lpstr>AES Quantum Circuits</vt:lpstr>
      <vt:lpstr>Improved AES Quantum Circuit (Ours)</vt:lpstr>
      <vt:lpstr>Improved AES Quantum Circuit (Ours)</vt:lpstr>
      <vt:lpstr>Improved AES Quantum Circuit (Ours)</vt:lpstr>
      <vt:lpstr>Improved AES Quantum Circuit (Ours)</vt:lpstr>
      <vt:lpstr>Improved AES Quantum Circuit (Ours)</vt:lpstr>
      <vt:lpstr>Improved AES Quantum Circuit (Ours)</vt:lpstr>
      <vt:lpstr>Improved AES Quantum Circuit (Ours)</vt:lpstr>
      <vt:lpstr>PowerPoint 프레젠테이션</vt:lpstr>
      <vt:lpstr>국산 블록 암호 구현</vt:lpstr>
      <vt:lpstr>국산 블록 암호 구현</vt:lpstr>
      <vt:lpstr>국산 블록 암호 구현</vt:lpstr>
      <vt:lpstr>국산 블록 암호 구현</vt:lpstr>
      <vt:lpstr>PowerPoint 프레젠테이션</vt:lpstr>
      <vt:lpstr>Classic McEliece : Finalist</vt:lpstr>
      <vt:lpstr>Classic McEliece : Finalist</vt:lpstr>
      <vt:lpstr>Classic McEliece : Finalist</vt:lpstr>
      <vt:lpstr>Classic McEliece : Finalist</vt:lpstr>
      <vt:lpstr>BIKE &amp; HQC: Alternate Candidates</vt:lpstr>
      <vt:lpstr>Round 3 결과에 따른 후보군 축소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장경배</dc:creator>
  <cp:lastModifiedBy>장경배</cp:lastModifiedBy>
  <cp:revision>459</cp:revision>
  <dcterms:created xsi:type="dcterms:W3CDTF">2022-06-08T07:11:39Z</dcterms:created>
  <dcterms:modified xsi:type="dcterms:W3CDTF">2022-06-14T03:45:27Z</dcterms:modified>
</cp:coreProperties>
</file>